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6858000" cx="12192000"/>
  <p:notesSz cx="6858000" cy="9144000"/>
  <p:embeddedFontLst>
    <p:embeddedFont>
      <p:font typeface="Play"/>
      <p:regular r:id="rId18"/>
      <p:bold r:id="rId19"/>
    </p:embeddedFont>
    <p:embeddedFont>
      <p:font typeface="Montserrat"/>
      <p:bold r:id="rId20"/>
      <p:boldItalic r:id="rId21"/>
    </p:embeddedFont>
    <p:embeddedFont>
      <p:font typeface="Ultra"/>
      <p:regular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3" roundtripDataSignature="AMtx7mg5rQ2LKNntfco91bhKhJSbL9wWG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A4E1A22-D84B-4A5D-91EA-E38B5951A781}">
  <a:tblStyle styleId="{8A4E1A22-D84B-4A5D-91EA-E38B5951A781}" styleName="Table_0">
    <a:wholeTbl>
      <a:tcTxStyle b="off" i="off">
        <a:font>
          <a:latin typeface="Arial"/>
          <a:ea typeface="Arial"/>
          <a:cs typeface="Arial"/>
        </a:font>
        <a:srgbClr val="00968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E8E7ED"/>
          </a:solidFill>
        </a:fill>
      </a:tcStyle>
    </a:wholeTbl>
    <a:band1H>
      <a:tcTxStyle b="off" i="off"/>
      <a:tcStyle>
        <a:fill>
          <a:solidFill>
            <a:srgbClr val="CFCCD9"/>
          </a:solidFill>
        </a:fill>
      </a:tcStyle>
    </a:band1H>
    <a:band2H>
      <a:tcTxStyle b="off" i="off"/>
    </a:band2H>
    <a:band1V>
      <a:tcTxStyle b="off" i="off"/>
      <a:tcStyle>
        <a:fill>
          <a:solidFill>
            <a:srgbClr val="CFCCD9"/>
          </a:solidFill>
        </a:fill>
      </a:tcStyle>
    </a:band1V>
    <a:band2V>
      <a:tcTxStyle b="off" i="off"/>
    </a:band2V>
    <a:lastCol>
      <a:tcTxStyle b="on" i="off">
        <a:font>
          <a:latin typeface="Arial"/>
          <a:ea typeface="Arial"/>
          <a:cs typeface="Arial"/>
        </a:font>
        <a:srgbClr val="FFFFFF"/>
      </a:tcTxStyle>
      <a:tcStyle>
        <a:fill>
          <a:solidFill>
            <a:srgbClr val="51338A"/>
          </a:solidFill>
        </a:fill>
      </a:tcStyle>
    </a:lastCol>
    <a:firstCol>
      <a:tcTxStyle b="on" i="off">
        <a:font>
          <a:latin typeface="Arial"/>
          <a:ea typeface="Arial"/>
          <a:cs typeface="Arial"/>
        </a:font>
        <a:srgbClr val="FFFFFF"/>
      </a:tcTxStyle>
      <a:tcStyle>
        <a:fill>
          <a:solidFill>
            <a:srgbClr val="51338A"/>
          </a:solidFill>
        </a:fill>
      </a:tcStyle>
    </a:firstCol>
    <a:lastRow>
      <a:tcTxStyle b="on" i="off">
        <a:font>
          <a:latin typeface="Arial"/>
          <a:ea typeface="Arial"/>
          <a:cs typeface="Arial"/>
        </a:font>
        <a:srgbClr val="FFFFFF"/>
      </a:tcTxStyle>
      <a:tcStyle>
        <a:tcBdr>
          <a:top>
            <a:ln cap="flat" cmpd="sng" w="38100">
              <a:solidFill>
                <a:srgbClr val="FFFFFF"/>
              </a:solidFill>
              <a:prstDash val="solid"/>
              <a:round/>
              <a:headEnd len="sm" w="sm" type="none"/>
              <a:tailEnd len="sm" w="sm" type="none"/>
            </a:ln>
          </a:top>
        </a:tcBdr>
        <a:fill>
          <a:solidFill>
            <a:srgbClr val="51338A"/>
          </a:solidFill>
        </a:fill>
      </a:tcStyle>
    </a:lastRow>
    <a:seCell>
      <a:tcTxStyle b="off" i="off"/>
    </a:seCell>
    <a:swCell>
      <a:tcTxStyle b="off" i="off"/>
    </a:swCell>
    <a:firstRow>
      <a:tcTxStyle b="on" i="off">
        <a:font>
          <a:latin typeface="Arial"/>
          <a:ea typeface="Arial"/>
          <a:cs typeface="Arial"/>
        </a:font>
        <a:srgbClr val="FFFFFF"/>
      </a:tcTxStyle>
      <a:tcStyle>
        <a:tcBdr>
          <a:bottom>
            <a:ln cap="flat" cmpd="sng" w="38100">
              <a:solidFill>
                <a:srgbClr val="FFFFFF"/>
              </a:solidFill>
              <a:prstDash val="solid"/>
              <a:round/>
              <a:headEnd len="sm" w="sm" type="none"/>
              <a:tailEnd len="sm" w="sm" type="none"/>
            </a:ln>
          </a:bottom>
        </a:tcBdr>
        <a:fill>
          <a:solidFill>
            <a:srgbClr val="51338A"/>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font" Target="fonts/Montserrat-bold.fntdata"/><Relationship Id="rId11" Type="http://schemas.openxmlformats.org/officeDocument/2006/relationships/slide" Target="slides/slide6.xml"/><Relationship Id="rId22" Type="http://schemas.openxmlformats.org/officeDocument/2006/relationships/font" Target="fonts/Ultra-regular.fntdata"/><Relationship Id="rId10" Type="http://schemas.openxmlformats.org/officeDocument/2006/relationships/slide" Target="slides/slide5.xml"/><Relationship Id="rId21" Type="http://schemas.openxmlformats.org/officeDocument/2006/relationships/font" Target="fonts/Montserrat-boldItalic.fntdata"/><Relationship Id="rId13" Type="http://schemas.openxmlformats.org/officeDocument/2006/relationships/slide" Target="slides/slide8.xml"/><Relationship Id="rId12" Type="http://schemas.openxmlformats.org/officeDocument/2006/relationships/slide" Target="slides/slide7.xml"/><Relationship Id="rId23" Type="http://customschemas.google.com/relationships/presentationmetadata" Target="meta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Play-bold.fntdata"/><Relationship Id="rId6" Type="http://schemas.openxmlformats.org/officeDocument/2006/relationships/slide" Target="slides/slide1.xml"/><Relationship Id="rId18" Type="http://schemas.openxmlformats.org/officeDocument/2006/relationships/font" Target="fonts/Play-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CO"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 name="Google Shape;11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f49381d85d_0_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g3f49381d85d_0_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f49381d85d_0_1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g3f49381d85d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f49381d85d_0_2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g3f49381d85d_0_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 name="Google Shape;17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f49381d85d_0_5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g3f49381d85d_0_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f49381d85d_0_6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g3f49381d85d_0_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17" name="Shape 17"/>
        <p:cNvGrpSpPr/>
        <p:nvPr/>
      </p:nvGrpSpPr>
      <p:grpSpPr>
        <a:xfrm>
          <a:off x="0" y="0"/>
          <a:ext cx="0" cy="0"/>
          <a:chOff x="0" y="0"/>
          <a:chExt cx="0" cy="0"/>
        </a:xfrm>
      </p:grpSpPr>
      <p:sp>
        <p:nvSpPr>
          <p:cNvPr id="18" name="Google Shape;18;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2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 name="Google Shape;21;p2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 name="Google Shape;22;p2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p:cSld name="Diseño personalizado">
    <p:spTree>
      <p:nvGrpSpPr>
        <p:cNvPr id="23" name="Shape 23"/>
        <p:cNvGrpSpPr/>
        <p:nvPr/>
      </p:nvGrpSpPr>
      <p:grpSpPr>
        <a:xfrm>
          <a:off x="0" y="0"/>
          <a:ext cx="0" cy="0"/>
          <a:chOff x="0" y="0"/>
          <a:chExt cx="0" cy="0"/>
        </a:xfrm>
      </p:grpSpPr>
      <p:sp>
        <p:nvSpPr>
          <p:cNvPr id="24" name="Google Shape;24;p22"/>
          <p:cNvSpPr/>
          <p:nvPr/>
        </p:nvSpPr>
        <p:spPr>
          <a:xfrm>
            <a:off x="0" y="-1"/>
            <a:ext cx="12192000" cy="5765533"/>
          </a:xfrm>
          <a:prstGeom prst="rect">
            <a:avLst/>
          </a:prstGeom>
          <a:solidFill>
            <a:srgbClr val="00948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25" name="Google Shape;25;p22"/>
          <p:cNvPicPr preferRelativeResize="0"/>
          <p:nvPr/>
        </p:nvPicPr>
        <p:blipFill rotWithShape="1">
          <a:blip r:embed="rId2">
            <a:alphaModFix/>
          </a:blip>
          <a:srcRect b="0" l="6620" r="53448" t="0"/>
          <a:stretch/>
        </p:blipFill>
        <p:spPr>
          <a:xfrm>
            <a:off x="-1" y="346509"/>
            <a:ext cx="12192001" cy="5313785"/>
          </a:xfrm>
          <a:prstGeom prst="rect">
            <a:avLst/>
          </a:prstGeom>
          <a:noFill/>
          <a:ln>
            <a:noFill/>
          </a:ln>
        </p:spPr>
      </p:pic>
      <p:grpSp>
        <p:nvGrpSpPr>
          <p:cNvPr id="26" name="Google Shape;26;p22"/>
          <p:cNvGrpSpPr/>
          <p:nvPr/>
        </p:nvGrpSpPr>
        <p:grpSpPr>
          <a:xfrm>
            <a:off x="0" y="5660294"/>
            <a:ext cx="12192000" cy="191279"/>
            <a:chOff x="0" y="2983436"/>
            <a:chExt cx="12041312" cy="211827"/>
          </a:xfrm>
        </p:grpSpPr>
        <p:sp>
          <p:nvSpPr>
            <p:cNvPr id="27" name="Google Shape;27;p22"/>
            <p:cNvSpPr/>
            <p:nvPr/>
          </p:nvSpPr>
          <p:spPr>
            <a:xfrm>
              <a:off x="0" y="2983436"/>
              <a:ext cx="3010328" cy="211827"/>
            </a:xfrm>
            <a:prstGeom prst="rect">
              <a:avLst/>
            </a:prstGeom>
            <a:solidFill>
              <a:srgbClr val="015C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 name="Google Shape;28;p22"/>
            <p:cNvSpPr/>
            <p:nvPr/>
          </p:nvSpPr>
          <p:spPr>
            <a:xfrm>
              <a:off x="3010328" y="2983436"/>
              <a:ext cx="3010328" cy="211827"/>
            </a:xfrm>
            <a:prstGeom prst="rect">
              <a:avLst/>
            </a:prstGeom>
            <a:solidFill>
              <a:srgbClr val="3CD3A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9" name="Google Shape;29;p22"/>
            <p:cNvSpPr/>
            <p:nvPr/>
          </p:nvSpPr>
          <p:spPr>
            <a:xfrm>
              <a:off x="6020656" y="2983436"/>
              <a:ext cx="3010328" cy="211827"/>
            </a:xfrm>
            <a:prstGeom prst="rect">
              <a:avLst/>
            </a:prstGeom>
            <a:solidFill>
              <a:srgbClr val="30C4B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0" name="Google Shape;30;p22"/>
            <p:cNvSpPr/>
            <p:nvPr/>
          </p:nvSpPr>
          <p:spPr>
            <a:xfrm>
              <a:off x="9030984" y="2983436"/>
              <a:ext cx="3010328" cy="211827"/>
            </a:xfrm>
            <a:prstGeom prst="rect">
              <a:avLst/>
            </a:prstGeom>
            <a:solidFill>
              <a:srgbClr val="A6E99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pic>
        <p:nvPicPr>
          <p:cNvPr id="31" name="Google Shape;31;p22"/>
          <p:cNvPicPr preferRelativeResize="0"/>
          <p:nvPr/>
        </p:nvPicPr>
        <p:blipFill rotWithShape="1">
          <a:blip r:embed="rId3">
            <a:alphaModFix/>
          </a:blip>
          <a:srcRect b="0" l="0" r="0" t="0"/>
          <a:stretch/>
        </p:blipFill>
        <p:spPr>
          <a:xfrm>
            <a:off x="267496" y="155230"/>
            <a:ext cx="915056" cy="836172"/>
          </a:xfrm>
          <a:prstGeom prst="rect">
            <a:avLst/>
          </a:prstGeom>
          <a:noFill/>
          <a:ln>
            <a:noFill/>
          </a:ln>
        </p:spPr>
      </p:pic>
      <p:pic>
        <p:nvPicPr>
          <p:cNvPr id="32" name="Google Shape;32;p22"/>
          <p:cNvPicPr preferRelativeResize="0"/>
          <p:nvPr/>
        </p:nvPicPr>
        <p:blipFill rotWithShape="1">
          <a:blip r:embed="rId4">
            <a:alphaModFix/>
          </a:blip>
          <a:srcRect b="0" l="0" r="0" t="0"/>
          <a:stretch/>
        </p:blipFill>
        <p:spPr>
          <a:xfrm>
            <a:off x="10642848" y="6021559"/>
            <a:ext cx="1330596" cy="615087"/>
          </a:xfrm>
          <a:prstGeom prst="rect">
            <a:avLst/>
          </a:prstGeom>
          <a:noFill/>
          <a:ln>
            <a:noFill/>
          </a:ln>
        </p:spPr>
      </p:pic>
      <p:pic>
        <p:nvPicPr>
          <p:cNvPr id="33" name="Google Shape;33;p22"/>
          <p:cNvPicPr preferRelativeResize="0"/>
          <p:nvPr/>
        </p:nvPicPr>
        <p:blipFill rotWithShape="1">
          <a:blip r:embed="rId5">
            <a:alphaModFix/>
          </a:blip>
          <a:srcRect b="0" l="0" r="0" t="0"/>
          <a:stretch/>
        </p:blipFill>
        <p:spPr>
          <a:xfrm>
            <a:off x="10642848" y="230979"/>
            <a:ext cx="1416410" cy="661613"/>
          </a:xfrm>
          <a:prstGeom prst="rect">
            <a:avLst/>
          </a:prstGeom>
          <a:noFill/>
          <a:ln>
            <a:noFill/>
          </a:ln>
        </p:spPr>
      </p:pic>
      <p:sp>
        <p:nvSpPr>
          <p:cNvPr id="34" name="Google Shape;34;p22"/>
          <p:cNvSpPr/>
          <p:nvPr/>
        </p:nvSpPr>
        <p:spPr>
          <a:xfrm>
            <a:off x="0" y="6627020"/>
            <a:ext cx="12192000" cy="23097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35" name="Shape 35"/>
        <p:cNvGrpSpPr/>
        <p:nvPr/>
      </p:nvGrpSpPr>
      <p:grpSpPr>
        <a:xfrm>
          <a:off x="0" y="0"/>
          <a:ext cx="0" cy="0"/>
          <a:chOff x="0" y="0"/>
          <a:chExt cx="0" cy="0"/>
        </a:xfrm>
      </p:grpSpPr>
      <p:sp>
        <p:nvSpPr>
          <p:cNvPr id="36" name="Google Shape;36;p2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2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8" name="Google Shape;38;p2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9" name="Google Shape;39;p2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 name="Google Shape;40;p2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41" name="Shape 41"/>
        <p:cNvGrpSpPr/>
        <p:nvPr/>
      </p:nvGrpSpPr>
      <p:grpSpPr>
        <a:xfrm>
          <a:off x="0" y="0"/>
          <a:ext cx="0" cy="0"/>
          <a:chOff x="0" y="0"/>
          <a:chExt cx="0" cy="0"/>
        </a:xfrm>
      </p:grpSpPr>
      <p:sp>
        <p:nvSpPr>
          <p:cNvPr id="42" name="Google Shape;42;p2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2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44" name="Google Shape;44;p2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5" name="Google Shape;45;p2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6" name="Google Shape;46;p2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47" name="Shape 47"/>
        <p:cNvGrpSpPr/>
        <p:nvPr/>
      </p:nvGrpSpPr>
      <p:grpSpPr>
        <a:xfrm>
          <a:off x="0" y="0"/>
          <a:ext cx="0" cy="0"/>
          <a:chOff x="0" y="0"/>
          <a:chExt cx="0" cy="0"/>
        </a:xfrm>
      </p:grpSpPr>
      <p:sp>
        <p:nvSpPr>
          <p:cNvPr id="48" name="Google Shape;48;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2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2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2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2" name="Google Shape;52;p2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3" name="Google Shape;53;p2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54" name="Shape 54"/>
        <p:cNvGrpSpPr/>
        <p:nvPr/>
      </p:nvGrpSpPr>
      <p:grpSpPr>
        <a:xfrm>
          <a:off x="0" y="0"/>
          <a:ext cx="0" cy="0"/>
          <a:chOff x="0" y="0"/>
          <a:chExt cx="0" cy="0"/>
        </a:xfrm>
      </p:grpSpPr>
      <p:sp>
        <p:nvSpPr>
          <p:cNvPr id="55" name="Google Shape;55;p2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7" name="Google Shape;57;p2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2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9" name="Google Shape;59;p2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2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1" name="Google Shape;61;p2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2" name="Google Shape;62;p2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63" name="Shape 63"/>
        <p:cNvGrpSpPr/>
        <p:nvPr/>
      </p:nvGrpSpPr>
      <p:grpSpPr>
        <a:xfrm>
          <a:off x="0" y="0"/>
          <a:ext cx="0" cy="0"/>
          <a:chOff x="0" y="0"/>
          <a:chExt cx="0" cy="0"/>
        </a:xfrm>
      </p:grpSpPr>
      <p:sp>
        <p:nvSpPr>
          <p:cNvPr id="64" name="Google Shape;64;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2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6" name="Google Shape;66;p2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7" name="Google Shape;67;p2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68" name="Shape 68"/>
        <p:cNvGrpSpPr/>
        <p:nvPr/>
      </p:nvGrpSpPr>
      <p:grpSpPr>
        <a:xfrm>
          <a:off x="0" y="0"/>
          <a:ext cx="0" cy="0"/>
          <a:chOff x="0" y="0"/>
          <a:chExt cx="0" cy="0"/>
        </a:xfrm>
      </p:grpSpPr>
      <p:sp>
        <p:nvSpPr>
          <p:cNvPr id="69" name="Google Shape;69;p2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 name="Google Shape;70;p2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1" name="Google Shape;71;p2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72" name="Shape 72"/>
        <p:cNvGrpSpPr/>
        <p:nvPr/>
      </p:nvGrpSpPr>
      <p:grpSpPr>
        <a:xfrm>
          <a:off x="0" y="0"/>
          <a:ext cx="0" cy="0"/>
          <a:chOff x="0" y="0"/>
          <a:chExt cx="0" cy="0"/>
        </a:xfrm>
      </p:grpSpPr>
      <p:sp>
        <p:nvSpPr>
          <p:cNvPr id="73" name="Google Shape;73;p2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5" name="Google Shape;75;p2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6" name="Google Shape;76;p2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7" name="Google Shape;77;p2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8" name="Google Shape;78;p2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79" name="Shape 79"/>
        <p:cNvGrpSpPr/>
        <p:nvPr/>
      </p:nvGrpSpPr>
      <p:grpSpPr>
        <a:xfrm>
          <a:off x="0" y="0"/>
          <a:ext cx="0" cy="0"/>
          <a:chOff x="0" y="0"/>
          <a:chExt cx="0" cy="0"/>
        </a:xfrm>
      </p:grpSpPr>
      <p:sp>
        <p:nvSpPr>
          <p:cNvPr id="80" name="Google Shape;80;p3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30"/>
          <p:cNvSpPr/>
          <p:nvPr>
            <p:ph idx="2" type="pic"/>
          </p:nvPr>
        </p:nvSpPr>
        <p:spPr>
          <a:xfrm>
            <a:off x="5183188" y="987425"/>
            <a:ext cx="6172200" cy="4873625"/>
          </a:xfrm>
          <a:prstGeom prst="rect">
            <a:avLst/>
          </a:prstGeom>
          <a:noFill/>
          <a:ln>
            <a:noFill/>
          </a:ln>
        </p:spPr>
      </p:sp>
      <p:sp>
        <p:nvSpPr>
          <p:cNvPr id="82" name="Google Shape;82;p3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3" name="Google Shape;83;p3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4" name="Google Shape;84;p3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5" name="Google Shape;85;p3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86" name="Shape 86"/>
        <p:cNvGrpSpPr/>
        <p:nvPr/>
      </p:nvGrpSpPr>
      <p:grpSpPr>
        <a:xfrm>
          <a:off x="0" y="0"/>
          <a:ext cx="0" cy="0"/>
          <a:chOff x="0" y="0"/>
          <a:chExt cx="0" cy="0"/>
        </a:xfrm>
      </p:grpSpPr>
      <p:sp>
        <p:nvSpPr>
          <p:cNvPr id="87" name="Google Shape;87;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3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3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0" name="Google Shape;90;p3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3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s-CO"/>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92" name="Shape 92"/>
        <p:cNvGrpSpPr/>
        <p:nvPr/>
      </p:nvGrpSpPr>
      <p:grpSpPr>
        <a:xfrm>
          <a:off x="0" y="0"/>
          <a:ext cx="0" cy="0"/>
          <a:chOff x="0" y="0"/>
          <a:chExt cx="0" cy="0"/>
        </a:xfrm>
      </p:grpSpPr>
      <p:sp>
        <p:nvSpPr>
          <p:cNvPr id="93" name="Google Shape;93;p3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3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 name="Google Shape;95;p3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6" name="Google Shape;96;p3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7" name="Google Shape;97;p3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s-C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grpSp>
        <p:nvGrpSpPr>
          <p:cNvPr id="12" name="Google Shape;12;p20"/>
          <p:cNvGrpSpPr/>
          <p:nvPr/>
        </p:nvGrpSpPr>
        <p:grpSpPr>
          <a:xfrm>
            <a:off x="0" y="6666721"/>
            <a:ext cx="12192000" cy="191279"/>
            <a:chOff x="0" y="2983436"/>
            <a:chExt cx="12041312" cy="211827"/>
          </a:xfrm>
        </p:grpSpPr>
        <p:sp>
          <p:nvSpPr>
            <p:cNvPr id="13" name="Google Shape;13;p20"/>
            <p:cNvSpPr/>
            <p:nvPr/>
          </p:nvSpPr>
          <p:spPr>
            <a:xfrm>
              <a:off x="0" y="2983436"/>
              <a:ext cx="3010328" cy="211827"/>
            </a:xfrm>
            <a:prstGeom prst="rect">
              <a:avLst/>
            </a:prstGeom>
            <a:solidFill>
              <a:srgbClr val="015C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4" name="Google Shape;14;p20"/>
            <p:cNvSpPr/>
            <p:nvPr/>
          </p:nvSpPr>
          <p:spPr>
            <a:xfrm>
              <a:off x="3010328" y="2983436"/>
              <a:ext cx="3010328" cy="211827"/>
            </a:xfrm>
            <a:prstGeom prst="rect">
              <a:avLst/>
            </a:prstGeom>
            <a:solidFill>
              <a:srgbClr val="3CD3A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5" name="Google Shape;15;p20"/>
            <p:cNvSpPr/>
            <p:nvPr/>
          </p:nvSpPr>
          <p:spPr>
            <a:xfrm>
              <a:off x="6020656" y="2983436"/>
              <a:ext cx="3010328" cy="211827"/>
            </a:xfrm>
            <a:prstGeom prst="rect">
              <a:avLst/>
            </a:prstGeom>
            <a:solidFill>
              <a:srgbClr val="30C4B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6" name="Google Shape;16;p20"/>
            <p:cNvSpPr/>
            <p:nvPr/>
          </p:nvSpPr>
          <p:spPr>
            <a:xfrm>
              <a:off x="9030984" y="2983436"/>
              <a:ext cx="3010328" cy="211827"/>
            </a:xfrm>
            <a:prstGeom prst="rect">
              <a:avLst/>
            </a:prstGeom>
            <a:solidFill>
              <a:srgbClr val="A6E99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 Id="rId4" Type="http://schemas.openxmlformats.org/officeDocument/2006/relationships/image" Target="../media/image4.png"/><Relationship Id="rId5"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7.jp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4.jpg"/><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jp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jp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id="102" name="Google Shape;102;p1"/>
          <p:cNvPicPr preferRelativeResize="0"/>
          <p:nvPr/>
        </p:nvPicPr>
        <p:blipFill rotWithShape="1">
          <a:blip r:embed="rId3">
            <a:alphaModFix/>
          </a:blip>
          <a:srcRect b="11695" l="-1" r="175" t="0"/>
          <a:stretch/>
        </p:blipFill>
        <p:spPr>
          <a:xfrm>
            <a:off x="0" y="0"/>
            <a:ext cx="12192000" cy="6858000"/>
          </a:xfrm>
          <a:prstGeom prst="rect">
            <a:avLst/>
          </a:prstGeom>
          <a:noFill/>
          <a:ln>
            <a:noFill/>
          </a:ln>
        </p:spPr>
      </p:pic>
      <p:pic>
        <p:nvPicPr>
          <p:cNvPr id="103" name="Google Shape;103;p1"/>
          <p:cNvPicPr preferRelativeResize="0"/>
          <p:nvPr/>
        </p:nvPicPr>
        <p:blipFill rotWithShape="1">
          <a:blip r:embed="rId4">
            <a:alphaModFix/>
          </a:blip>
          <a:srcRect b="32340" l="0" r="18116" t="14196"/>
          <a:stretch/>
        </p:blipFill>
        <p:spPr>
          <a:xfrm>
            <a:off x="5543107" y="0"/>
            <a:ext cx="6648893" cy="6858000"/>
          </a:xfrm>
          <a:prstGeom prst="rect">
            <a:avLst/>
          </a:prstGeom>
          <a:noFill/>
          <a:ln>
            <a:noFill/>
          </a:ln>
        </p:spPr>
      </p:pic>
      <p:pic>
        <p:nvPicPr>
          <p:cNvPr id="104" name="Google Shape;104;p1"/>
          <p:cNvPicPr preferRelativeResize="0"/>
          <p:nvPr/>
        </p:nvPicPr>
        <p:blipFill rotWithShape="1">
          <a:blip r:embed="rId5">
            <a:alphaModFix/>
          </a:blip>
          <a:srcRect b="0" l="0" r="0" t="0"/>
          <a:stretch/>
        </p:blipFill>
        <p:spPr>
          <a:xfrm>
            <a:off x="10058400" y="5744304"/>
            <a:ext cx="1603845" cy="741400"/>
          </a:xfrm>
          <a:prstGeom prst="rect">
            <a:avLst/>
          </a:prstGeom>
          <a:noFill/>
          <a:ln>
            <a:noFill/>
          </a:ln>
        </p:spPr>
      </p:pic>
      <p:sp>
        <p:nvSpPr>
          <p:cNvPr id="105" name="Google Shape;105;p1"/>
          <p:cNvSpPr/>
          <p:nvPr/>
        </p:nvSpPr>
        <p:spPr>
          <a:xfrm>
            <a:off x="7275136" y="3538686"/>
            <a:ext cx="4387109" cy="83178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6" name="Google Shape;106;p1"/>
          <p:cNvSpPr txBox="1"/>
          <p:nvPr/>
        </p:nvSpPr>
        <p:spPr>
          <a:xfrm>
            <a:off x="6727625" y="2209950"/>
            <a:ext cx="5464500" cy="2438100"/>
          </a:xfrm>
          <a:prstGeom prst="rect">
            <a:avLst/>
          </a:prstGeom>
          <a:noFill/>
          <a:ln>
            <a:noFill/>
          </a:ln>
        </p:spPr>
        <p:txBody>
          <a:bodyPr anchorCtr="0" anchor="t" bIns="45700" lIns="91425" spcFirstLastPara="1" rIns="91425" wrap="square" tIns="45700">
            <a:spAutoFit/>
          </a:bodyPr>
          <a:lstStyle/>
          <a:p>
            <a:pPr indent="0" lvl="0" marL="0" rtl="0" algn="l">
              <a:lnSpc>
                <a:spcPct val="90000"/>
              </a:lnSpc>
              <a:spcBef>
                <a:spcPts val="0"/>
              </a:spcBef>
              <a:spcAft>
                <a:spcPts val="0"/>
              </a:spcAft>
              <a:buClr>
                <a:schemeClr val="dk1"/>
              </a:buClr>
              <a:buSzPts val="6000"/>
              <a:buFont typeface="Arial"/>
              <a:buNone/>
            </a:pPr>
            <a:r>
              <a:rPr b="1" lang="es-CO" sz="4800">
                <a:solidFill>
                  <a:schemeClr val="lt1"/>
                </a:solidFill>
                <a:latin typeface="Twentieth Century"/>
                <a:ea typeface="Twentieth Century"/>
                <a:cs typeface="Twentieth Century"/>
                <a:sym typeface="Twentieth Century"/>
              </a:rPr>
              <a:t>COMITÉ INSTITUCIONAL DE </a:t>
            </a:r>
            <a:endParaRPr b="1" sz="4800">
              <a:solidFill>
                <a:schemeClr val="lt1"/>
              </a:solidFill>
              <a:latin typeface="Twentieth Century"/>
              <a:ea typeface="Twentieth Century"/>
              <a:cs typeface="Twentieth Century"/>
              <a:sym typeface="Twentieth Century"/>
            </a:endParaRPr>
          </a:p>
          <a:p>
            <a:pPr indent="0" lvl="0" marL="0" marR="0" rtl="0" algn="l">
              <a:spcBef>
                <a:spcPts val="0"/>
              </a:spcBef>
              <a:spcAft>
                <a:spcPts val="0"/>
              </a:spcAft>
              <a:buNone/>
            </a:pPr>
            <a:r>
              <a:t/>
            </a:r>
            <a:endParaRPr b="1" sz="6600">
              <a:solidFill>
                <a:schemeClr val="lt1"/>
              </a:solidFill>
              <a:latin typeface="Montserrat"/>
              <a:ea typeface="Montserrat"/>
              <a:cs typeface="Montserrat"/>
              <a:sym typeface="Montserrat"/>
            </a:endParaRPr>
          </a:p>
        </p:txBody>
      </p:sp>
      <p:sp>
        <p:nvSpPr>
          <p:cNvPr id="107" name="Google Shape;107;p1"/>
          <p:cNvSpPr txBox="1"/>
          <p:nvPr/>
        </p:nvSpPr>
        <p:spPr>
          <a:xfrm>
            <a:off x="7241038" y="3708275"/>
            <a:ext cx="4455300" cy="492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Font typeface="Arial"/>
              <a:buNone/>
            </a:pPr>
            <a:r>
              <a:rPr b="1" lang="es-CO" sz="2600">
                <a:solidFill>
                  <a:srgbClr val="009480"/>
                </a:solidFill>
                <a:latin typeface="Montserrat"/>
                <a:ea typeface="Montserrat"/>
                <a:cs typeface="Montserrat"/>
                <a:sym typeface="Montserrat"/>
              </a:rPr>
              <a:t>GESTIÓN Y DESEMPEÑO</a:t>
            </a:r>
            <a:endParaRPr sz="100"/>
          </a:p>
        </p:txBody>
      </p:sp>
      <p:sp>
        <p:nvSpPr>
          <p:cNvPr id="108" name="Google Shape;108;p1"/>
          <p:cNvSpPr txBox="1"/>
          <p:nvPr/>
        </p:nvSpPr>
        <p:spPr>
          <a:xfrm>
            <a:off x="7185285" y="4408459"/>
            <a:ext cx="2727900" cy="4062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None/>
            </a:pPr>
            <a:r>
              <a:rPr lang="es-CO" sz="2400">
                <a:solidFill>
                  <a:srgbClr val="FFFFFF"/>
                </a:solidFill>
                <a:latin typeface="Twentieth Century"/>
                <a:ea typeface="Twentieth Century"/>
                <a:cs typeface="Twentieth Century"/>
                <a:sym typeface="Twentieth Century"/>
              </a:rPr>
              <a:t>Enero - Junio 2026</a:t>
            </a:r>
            <a:endParaRPr sz="2400">
              <a:solidFill>
                <a:srgbClr val="FFFFFF"/>
              </a:solidFill>
              <a:latin typeface="Twentieth Century"/>
              <a:ea typeface="Twentieth Century"/>
              <a:cs typeface="Twentieth Century"/>
              <a:sym typeface="Twentieth Centur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pic>
        <p:nvPicPr>
          <p:cNvPr id="113" name="Google Shape;113;p2"/>
          <p:cNvPicPr preferRelativeResize="0"/>
          <p:nvPr/>
        </p:nvPicPr>
        <p:blipFill rotWithShape="1">
          <a:blip r:embed="rId3">
            <a:alphaModFix/>
          </a:blip>
          <a:srcRect b="0" l="0" r="0" t="0"/>
          <a:stretch/>
        </p:blipFill>
        <p:spPr>
          <a:xfrm>
            <a:off x="1" y="0"/>
            <a:ext cx="12192000" cy="6858000"/>
          </a:xfrm>
          <a:prstGeom prst="rect">
            <a:avLst/>
          </a:prstGeom>
          <a:noFill/>
          <a:ln>
            <a:noFill/>
          </a:ln>
        </p:spPr>
      </p:pic>
      <p:sp>
        <p:nvSpPr>
          <p:cNvPr id="114" name="Google Shape;114;p2"/>
          <p:cNvSpPr txBox="1"/>
          <p:nvPr/>
        </p:nvSpPr>
        <p:spPr>
          <a:xfrm>
            <a:off x="1048540" y="2299509"/>
            <a:ext cx="3360000" cy="2401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CO" sz="3000">
                <a:solidFill>
                  <a:schemeClr val="lt1"/>
                </a:solidFill>
                <a:latin typeface="Montserrat"/>
                <a:ea typeface="Montserrat"/>
                <a:cs typeface="Montserrat"/>
                <a:sym typeface="Montserrat"/>
              </a:rPr>
              <a:t>INFORME SEMESTRAL RRSS </a:t>
            </a:r>
            <a:endParaRPr b="1" sz="3000">
              <a:solidFill>
                <a:schemeClr val="lt1"/>
              </a:solidFill>
              <a:latin typeface="Montserrat"/>
              <a:ea typeface="Montserrat"/>
              <a:cs typeface="Montserrat"/>
              <a:sym typeface="Montserrat"/>
            </a:endParaRPr>
          </a:p>
          <a:p>
            <a:pPr indent="0" lvl="0" marL="0" marR="0" rtl="0" algn="ctr">
              <a:spcBef>
                <a:spcPts val="0"/>
              </a:spcBef>
              <a:spcAft>
                <a:spcPts val="0"/>
              </a:spcAft>
              <a:buClr>
                <a:srgbClr val="000000"/>
              </a:buClr>
              <a:buFont typeface="Arial"/>
              <a:buNone/>
            </a:pPr>
            <a:r>
              <a:rPr b="1" lang="es-CO" sz="3000">
                <a:solidFill>
                  <a:schemeClr val="lt1"/>
                </a:solidFill>
                <a:latin typeface="Montserrat"/>
                <a:ea typeface="Montserrat"/>
                <a:cs typeface="Montserrat"/>
                <a:sym typeface="Montserrat"/>
              </a:rPr>
              <a:t>SECRETARÍA DEL HÁBITAT</a:t>
            </a:r>
            <a:endParaRPr b="1" sz="3000">
              <a:solidFill>
                <a:schemeClr val="lt1"/>
              </a:solidFill>
              <a:latin typeface="Montserrat"/>
              <a:ea typeface="Montserrat"/>
              <a:cs typeface="Montserrat"/>
              <a:sym typeface="Montserrat"/>
            </a:endParaRPr>
          </a:p>
        </p:txBody>
      </p:sp>
      <p:pic>
        <p:nvPicPr>
          <p:cNvPr id="115" name="Google Shape;115;p2"/>
          <p:cNvPicPr preferRelativeResize="0"/>
          <p:nvPr/>
        </p:nvPicPr>
        <p:blipFill rotWithShape="1">
          <a:blip r:embed="rId4">
            <a:alphaModFix/>
          </a:blip>
          <a:srcRect b="0" l="5611" r="8853" t="0"/>
          <a:stretch/>
        </p:blipFill>
        <p:spPr>
          <a:xfrm>
            <a:off x="5164850" y="-2900"/>
            <a:ext cx="7027150" cy="6858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cxnSp>
        <p:nvCxnSpPr>
          <p:cNvPr id="120" name="Google Shape;120;p3"/>
          <p:cNvCxnSpPr/>
          <p:nvPr/>
        </p:nvCxnSpPr>
        <p:spPr>
          <a:xfrm>
            <a:off x="6003842" y="1349978"/>
            <a:ext cx="5710103" cy="0"/>
          </a:xfrm>
          <a:prstGeom prst="straightConnector1">
            <a:avLst/>
          </a:prstGeom>
          <a:noFill/>
          <a:ln cap="flat" cmpd="sng" w="19050">
            <a:solidFill>
              <a:srgbClr val="A6E99B"/>
            </a:solidFill>
            <a:prstDash val="solid"/>
            <a:miter lim="8000"/>
            <a:headEnd len="sm" w="sm" type="none"/>
            <a:tailEnd len="sm" w="sm" type="none"/>
          </a:ln>
        </p:spPr>
      </p:cxnSp>
      <p:sp>
        <p:nvSpPr>
          <p:cNvPr id="121" name="Google Shape;121;p3"/>
          <p:cNvSpPr txBox="1"/>
          <p:nvPr/>
        </p:nvSpPr>
        <p:spPr>
          <a:xfrm>
            <a:off x="5869089" y="434026"/>
            <a:ext cx="3360000" cy="1046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O" sz="4800">
                <a:solidFill>
                  <a:srgbClr val="009480"/>
                </a:solidFill>
                <a:latin typeface="Montserrat"/>
                <a:ea typeface="Montserrat"/>
                <a:cs typeface="Montserrat"/>
                <a:sym typeface="Montserrat"/>
              </a:rPr>
              <a:t>Facebook</a:t>
            </a:r>
            <a:endParaRPr b="1" sz="4800">
              <a:solidFill>
                <a:srgbClr val="009480"/>
              </a:solidFill>
              <a:latin typeface="Montserrat"/>
              <a:ea typeface="Montserrat"/>
              <a:cs typeface="Montserrat"/>
              <a:sym typeface="Montserrat"/>
            </a:endParaRPr>
          </a:p>
          <a:p>
            <a:pPr indent="0" lvl="0" marL="0" marR="0" rtl="0" algn="l">
              <a:spcBef>
                <a:spcPts val="0"/>
              </a:spcBef>
              <a:spcAft>
                <a:spcPts val="0"/>
              </a:spcAft>
              <a:buNone/>
            </a:pPr>
            <a:r>
              <a:t/>
            </a:r>
            <a:endParaRPr/>
          </a:p>
        </p:txBody>
      </p:sp>
      <p:sp>
        <p:nvSpPr>
          <p:cNvPr id="122" name="Google Shape;122;p3"/>
          <p:cNvSpPr txBox="1"/>
          <p:nvPr/>
        </p:nvSpPr>
        <p:spPr>
          <a:xfrm>
            <a:off x="5927939" y="1536488"/>
            <a:ext cx="5550900" cy="1816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600">
                <a:solidFill>
                  <a:schemeClr val="dk1"/>
                </a:solidFill>
              </a:rPr>
              <a:t>Canal de servicio ciudadano, atención de inquietudes y difusión de convocatorias. Rol: Atención ciudadana + difusión masiva.</a:t>
            </a:r>
            <a:endParaRPr sz="1600">
              <a:solidFill>
                <a:schemeClr val="dk1"/>
              </a:solidFill>
            </a:endParaRPr>
          </a:p>
          <a:p>
            <a:pPr indent="0" lvl="0" marL="0" marR="0" rtl="0" algn="l">
              <a:spcBef>
                <a:spcPts val="0"/>
              </a:spcBef>
              <a:spcAft>
                <a:spcPts val="0"/>
              </a:spcAft>
              <a:buNone/>
            </a:pPr>
            <a:r>
              <a:t/>
            </a:r>
            <a:endParaRPr sz="1600">
              <a:solidFill>
                <a:schemeClr val="dk1"/>
              </a:solidFill>
            </a:endParaRPr>
          </a:p>
          <a:p>
            <a:pPr indent="0" lvl="0" marL="0" marR="0" rtl="0" algn="l">
              <a:spcBef>
                <a:spcPts val="0"/>
              </a:spcBef>
              <a:spcAft>
                <a:spcPts val="0"/>
              </a:spcAft>
              <a:buNone/>
            </a:pPr>
            <a:r>
              <a:rPr b="1" lang="es-CO" sz="1600">
                <a:solidFill>
                  <a:schemeClr val="dk1"/>
                </a:solidFill>
              </a:rPr>
              <a:t>Tendencia 2026: </a:t>
            </a:r>
            <a:r>
              <a:rPr lang="es-CO" sz="1600">
                <a:solidFill>
                  <a:schemeClr val="dk1"/>
                </a:solidFill>
              </a:rPr>
              <a:t>Facebook como canal de servicio público, no sólo difusión.</a:t>
            </a:r>
            <a:endParaRPr sz="1600">
              <a:solidFill>
                <a:schemeClr val="dk1"/>
              </a:solidFill>
            </a:endParaRPr>
          </a:p>
          <a:p>
            <a:pPr indent="0" lvl="0" marL="0" marR="0" rtl="0" algn="l">
              <a:spcBef>
                <a:spcPts val="0"/>
              </a:spcBef>
              <a:spcAft>
                <a:spcPts val="0"/>
              </a:spcAft>
              <a:buNone/>
            </a:pPr>
            <a:r>
              <a:t/>
            </a:r>
            <a:endParaRPr sz="1600">
              <a:solidFill>
                <a:schemeClr val="dk1"/>
              </a:solidFill>
            </a:endParaRPr>
          </a:p>
        </p:txBody>
      </p:sp>
      <p:graphicFrame>
        <p:nvGraphicFramePr>
          <p:cNvPr id="123" name="Google Shape;123;p3"/>
          <p:cNvGraphicFramePr/>
          <p:nvPr/>
        </p:nvGraphicFramePr>
        <p:xfrm>
          <a:off x="6273664" y="3309510"/>
          <a:ext cx="3000000" cy="3000000"/>
        </p:xfrm>
        <a:graphic>
          <a:graphicData uri="http://schemas.openxmlformats.org/drawingml/2006/table">
            <a:tbl>
              <a:tblPr>
                <a:noFill/>
                <a:tableStyleId>{8A4E1A22-D84B-4A5D-91EA-E38B5951A781}</a:tableStyleId>
              </a:tblPr>
              <a:tblGrid>
                <a:gridCol w="2544625"/>
                <a:gridCol w="2314775"/>
              </a:tblGrid>
              <a:tr h="385150">
                <a:tc gridSpan="2">
                  <a:txBody>
                    <a:bodyPr/>
                    <a:lstStyle/>
                    <a:p>
                      <a:pPr indent="0" lvl="0" marL="0" marR="0" rtl="0" algn="ctr">
                        <a:lnSpc>
                          <a:spcPct val="100000"/>
                        </a:lnSpc>
                        <a:spcBef>
                          <a:spcPts val="0"/>
                        </a:spcBef>
                        <a:spcAft>
                          <a:spcPts val="0"/>
                        </a:spcAft>
                        <a:buClr>
                          <a:srgbClr val="000000"/>
                        </a:buClr>
                        <a:buSzPts val="1800"/>
                        <a:buFont typeface="Arial"/>
                        <a:buNone/>
                      </a:pPr>
                      <a:r>
                        <a:rPr b="1" lang="es-CO" sz="1800" u="none" cap="none" strike="noStrike">
                          <a:solidFill>
                            <a:srgbClr val="009680"/>
                          </a:solidFill>
                          <a:latin typeface="Twentieth Century"/>
                          <a:ea typeface="Twentieth Century"/>
                          <a:cs typeface="Twentieth Century"/>
                          <a:sym typeface="Twentieth Century"/>
                        </a:rPr>
                        <a:t>SEGUIDORES</a:t>
                      </a:r>
                      <a:endParaRPr b="1" i="0" sz="1800" u="none" cap="none" strike="noStrike">
                        <a:solidFill>
                          <a:srgbClr val="009680"/>
                        </a:solidFill>
                        <a:latin typeface="Twentieth Century"/>
                        <a:ea typeface="Twentieth Century"/>
                        <a:cs typeface="Twentieth Century"/>
                        <a:sym typeface="Twentieth Century"/>
                      </a:endParaRPr>
                    </a:p>
                  </a:txBody>
                  <a:tcPr marT="6350" marB="0" marR="6350" marL="6350" anchor="b">
                    <a:solidFill>
                      <a:srgbClr val="BEE0D5"/>
                    </a:solidFill>
                  </a:tcPr>
                </a:tc>
                <a:tc hMerge="1"/>
              </a:tr>
              <a:tr h="467100">
                <a:tc>
                  <a:txBody>
                    <a:bodyPr/>
                    <a:lstStyle/>
                    <a:p>
                      <a:pPr indent="0" lvl="0" marL="0" marR="0" rtl="0" algn="l">
                        <a:lnSpc>
                          <a:spcPct val="100000"/>
                        </a:lnSpc>
                        <a:spcBef>
                          <a:spcPts val="0"/>
                        </a:spcBef>
                        <a:spcAft>
                          <a:spcPts val="0"/>
                        </a:spcAft>
                        <a:buClr>
                          <a:srgbClr val="000000"/>
                        </a:buClr>
                        <a:buSzPts val="1800"/>
                        <a:buFont typeface="Arial"/>
                        <a:buNone/>
                      </a:pPr>
                      <a:r>
                        <a:rPr lang="es-CO" sz="1800" u="none" cap="none" strike="noStrike">
                          <a:solidFill>
                            <a:srgbClr val="009680"/>
                          </a:solidFill>
                          <a:latin typeface="Twentieth Century"/>
                          <a:ea typeface="Twentieth Century"/>
                          <a:cs typeface="Twentieth Century"/>
                          <a:sym typeface="Twentieth Century"/>
                        </a:rPr>
                        <a:t>ENERO</a:t>
                      </a:r>
                      <a:endParaRPr b="0" i="0" sz="1800" u="none" cap="none" strike="noStrike">
                        <a:solidFill>
                          <a:srgbClr val="009680"/>
                        </a:solidFill>
                        <a:latin typeface="Twentieth Century"/>
                        <a:ea typeface="Twentieth Century"/>
                        <a:cs typeface="Twentieth Century"/>
                        <a:sym typeface="Twentieth Century"/>
                      </a:endParaRPr>
                    </a:p>
                  </a:txBody>
                  <a:tcPr marT="6350" marB="0" marR="6350" marL="6350" anchor="b">
                    <a:solidFill>
                      <a:srgbClr val="BEE0D5"/>
                    </a:solidFill>
                  </a:tcPr>
                </a:tc>
                <a:tc>
                  <a:txBody>
                    <a:bodyPr/>
                    <a:lstStyle/>
                    <a:p>
                      <a:pPr indent="0" lvl="0" marL="0" marR="0" rtl="0" algn="ctr">
                        <a:lnSpc>
                          <a:spcPct val="115000"/>
                        </a:lnSpc>
                        <a:spcBef>
                          <a:spcPts val="0"/>
                        </a:spcBef>
                        <a:spcAft>
                          <a:spcPts val="0"/>
                        </a:spcAft>
                        <a:buClr>
                          <a:srgbClr val="000000"/>
                        </a:buClr>
                        <a:buSzPts val="1800"/>
                        <a:buFont typeface="Arial"/>
                        <a:buNone/>
                      </a:pPr>
                      <a:r>
                        <a:rPr lang="es-CO" sz="1800">
                          <a:latin typeface="Twentieth Century"/>
                          <a:ea typeface="Twentieth Century"/>
                          <a:cs typeface="Twentieth Century"/>
                          <a:sym typeface="Twentieth Century"/>
                        </a:rPr>
                        <a:t>97.041 mil</a:t>
                      </a:r>
                      <a:endParaRPr sz="1800">
                        <a:latin typeface="Twentieth Century"/>
                        <a:ea typeface="Twentieth Century"/>
                        <a:cs typeface="Twentieth Century"/>
                        <a:sym typeface="Twentieth Century"/>
                      </a:endParaRPr>
                    </a:p>
                  </a:txBody>
                  <a:tcPr marT="63500" marB="63500" marR="63500" marL="63500">
                    <a:solidFill>
                      <a:srgbClr val="BEE0D5"/>
                    </a:solidFill>
                  </a:tcPr>
                </a:tc>
              </a:tr>
              <a:tr h="467100">
                <a:tc>
                  <a:txBody>
                    <a:bodyPr/>
                    <a:lstStyle/>
                    <a:p>
                      <a:pPr indent="0" lvl="0" marL="0" marR="0" rtl="0" algn="l">
                        <a:lnSpc>
                          <a:spcPct val="100000"/>
                        </a:lnSpc>
                        <a:spcBef>
                          <a:spcPts val="0"/>
                        </a:spcBef>
                        <a:spcAft>
                          <a:spcPts val="0"/>
                        </a:spcAft>
                        <a:buClr>
                          <a:srgbClr val="000000"/>
                        </a:buClr>
                        <a:buSzPts val="1800"/>
                        <a:buFont typeface="Arial"/>
                        <a:buNone/>
                      </a:pPr>
                      <a:r>
                        <a:rPr b="0" i="0" lang="es-CO" sz="1800" u="none" cap="none" strike="noStrike">
                          <a:solidFill>
                            <a:srgbClr val="009680"/>
                          </a:solidFill>
                          <a:latin typeface="Twentieth Century"/>
                          <a:ea typeface="Twentieth Century"/>
                          <a:cs typeface="Twentieth Century"/>
                          <a:sym typeface="Twentieth Century"/>
                        </a:rPr>
                        <a:t>FEBRERO</a:t>
                      </a:r>
                      <a:endParaRPr b="0" i="0" sz="1800" u="none" cap="none" strike="noStrike">
                        <a:solidFill>
                          <a:srgbClr val="009680"/>
                        </a:solidFill>
                        <a:latin typeface="Twentieth Century"/>
                        <a:ea typeface="Twentieth Century"/>
                        <a:cs typeface="Twentieth Century"/>
                        <a:sym typeface="Twentieth Century"/>
                      </a:endParaRPr>
                    </a:p>
                  </a:txBody>
                  <a:tcPr marT="6350" marB="0" marR="6350" marL="6350" anchor="b">
                    <a:solidFill>
                      <a:srgbClr val="BEE0D5"/>
                    </a:solidFill>
                  </a:tcPr>
                </a:tc>
                <a:tc>
                  <a:txBody>
                    <a:bodyPr/>
                    <a:lstStyle/>
                    <a:p>
                      <a:pPr indent="0" lvl="0" marL="0" rtl="0" algn="ctr">
                        <a:lnSpc>
                          <a:spcPct val="115000"/>
                        </a:lnSpc>
                        <a:spcBef>
                          <a:spcPts val="0"/>
                        </a:spcBef>
                        <a:spcAft>
                          <a:spcPts val="0"/>
                        </a:spcAft>
                        <a:buClr>
                          <a:schemeClr val="dk1"/>
                        </a:buClr>
                        <a:buSzPts val="1800"/>
                        <a:buFont typeface="Arial"/>
                        <a:buNone/>
                      </a:pPr>
                      <a:r>
                        <a:rPr lang="es-CO" sz="1800">
                          <a:latin typeface="Twentieth Century"/>
                          <a:ea typeface="Twentieth Century"/>
                          <a:cs typeface="Twentieth Century"/>
                          <a:sym typeface="Twentieth Century"/>
                        </a:rPr>
                        <a:t>105.182 mil</a:t>
                      </a:r>
                      <a:endParaRPr sz="1800">
                        <a:latin typeface="Twentieth Century"/>
                        <a:ea typeface="Twentieth Century"/>
                        <a:cs typeface="Twentieth Century"/>
                        <a:sym typeface="Twentieth Century"/>
                      </a:endParaRPr>
                    </a:p>
                  </a:txBody>
                  <a:tcPr marT="63500" marB="63500" marR="63500" marL="63500">
                    <a:solidFill>
                      <a:srgbClr val="BEE0D5"/>
                    </a:solidFill>
                  </a:tcPr>
                </a:tc>
              </a:tr>
              <a:tr h="467100">
                <a:tc>
                  <a:txBody>
                    <a:bodyPr/>
                    <a:lstStyle/>
                    <a:p>
                      <a:pPr indent="0" lvl="0" marL="0" marR="0" rtl="0" algn="l">
                        <a:lnSpc>
                          <a:spcPct val="100000"/>
                        </a:lnSpc>
                        <a:spcBef>
                          <a:spcPts val="0"/>
                        </a:spcBef>
                        <a:spcAft>
                          <a:spcPts val="0"/>
                        </a:spcAft>
                        <a:buClr>
                          <a:srgbClr val="000000"/>
                        </a:buClr>
                        <a:buSzPts val="1800"/>
                        <a:buFont typeface="Arial"/>
                        <a:buNone/>
                      </a:pPr>
                      <a:r>
                        <a:rPr b="0" i="0" lang="es-CO" sz="1800" u="none" cap="none" strike="noStrike">
                          <a:solidFill>
                            <a:srgbClr val="009680"/>
                          </a:solidFill>
                          <a:latin typeface="Twentieth Century"/>
                          <a:ea typeface="Twentieth Century"/>
                          <a:cs typeface="Twentieth Century"/>
                          <a:sym typeface="Twentieth Century"/>
                        </a:rPr>
                        <a:t>MARZO</a:t>
                      </a:r>
                      <a:endParaRPr sz="1400" u="none" cap="none" strike="noStrike"/>
                    </a:p>
                  </a:txBody>
                  <a:tcPr marT="6350" marB="0" marR="6350" marL="6350" anchor="b">
                    <a:solidFill>
                      <a:srgbClr val="BEE0D5"/>
                    </a:solidFill>
                  </a:tcPr>
                </a:tc>
                <a:tc>
                  <a:txBody>
                    <a:bodyPr/>
                    <a:lstStyle/>
                    <a:p>
                      <a:pPr indent="0" lvl="0" marL="0" rtl="0" algn="ctr">
                        <a:lnSpc>
                          <a:spcPct val="115000"/>
                        </a:lnSpc>
                        <a:spcBef>
                          <a:spcPts val="0"/>
                        </a:spcBef>
                        <a:spcAft>
                          <a:spcPts val="0"/>
                        </a:spcAft>
                        <a:buClr>
                          <a:schemeClr val="dk1"/>
                        </a:buClr>
                        <a:buSzPts val="1800"/>
                        <a:buFont typeface="Arial"/>
                        <a:buNone/>
                      </a:pPr>
                      <a:r>
                        <a:rPr lang="es-CO" sz="1800">
                          <a:latin typeface="Twentieth Century"/>
                          <a:ea typeface="Twentieth Century"/>
                          <a:cs typeface="Twentieth Century"/>
                          <a:sym typeface="Twentieth Century"/>
                        </a:rPr>
                        <a:t>107.674 mil</a:t>
                      </a:r>
                      <a:endParaRPr sz="1800">
                        <a:latin typeface="Twentieth Century"/>
                        <a:ea typeface="Twentieth Century"/>
                        <a:cs typeface="Twentieth Century"/>
                        <a:sym typeface="Twentieth Century"/>
                      </a:endParaRPr>
                    </a:p>
                  </a:txBody>
                  <a:tcPr marT="63500" marB="63500" marR="63500" marL="63500">
                    <a:solidFill>
                      <a:srgbClr val="BEE0D5"/>
                    </a:solidFill>
                  </a:tcPr>
                </a:tc>
              </a:tr>
              <a:tr h="443325">
                <a:tc>
                  <a:txBody>
                    <a:bodyPr/>
                    <a:lstStyle/>
                    <a:p>
                      <a:pPr indent="0" lvl="0" marL="0" marR="0" rtl="0" algn="l">
                        <a:lnSpc>
                          <a:spcPct val="100000"/>
                        </a:lnSpc>
                        <a:spcBef>
                          <a:spcPts val="0"/>
                        </a:spcBef>
                        <a:spcAft>
                          <a:spcPts val="0"/>
                        </a:spcAft>
                        <a:buClr>
                          <a:srgbClr val="000000"/>
                        </a:buClr>
                        <a:buSzPts val="1800"/>
                        <a:buFont typeface="Arial"/>
                        <a:buNone/>
                      </a:pPr>
                      <a:r>
                        <a:rPr b="0" i="0" lang="es-CO" sz="1800" u="none" cap="none" strike="noStrike">
                          <a:solidFill>
                            <a:srgbClr val="009680"/>
                          </a:solidFill>
                          <a:latin typeface="Twentieth Century"/>
                          <a:ea typeface="Twentieth Century"/>
                          <a:cs typeface="Twentieth Century"/>
                          <a:sym typeface="Twentieth Century"/>
                        </a:rPr>
                        <a:t>ABRIL</a:t>
                      </a:r>
                      <a:endParaRPr sz="1400" u="none" cap="none" strike="noStrike"/>
                    </a:p>
                  </a:txBody>
                  <a:tcPr marT="6350" marB="0" marR="6350" marL="6350" anchor="b">
                    <a:solidFill>
                      <a:srgbClr val="BEE0D5"/>
                    </a:solidFill>
                  </a:tcPr>
                </a:tc>
                <a:tc>
                  <a:txBody>
                    <a:bodyPr/>
                    <a:lstStyle/>
                    <a:p>
                      <a:pPr indent="0" lvl="0" marL="0" rtl="0" algn="ctr">
                        <a:lnSpc>
                          <a:spcPct val="115000"/>
                        </a:lnSpc>
                        <a:spcBef>
                          <a:spcPts val="0"/>
                        </a:spcBef>
                        <a:spcAft>
                          <a:spcPts val="0"/>
                        </a:spcAft>
                        <a:buClr>
                          <a:schemeClr val="dk1"/>
                        </a:buClr>
                        <a:buSzPts val="1800"/>
                        <a:buFont typeface="Arial"/>
                        <a:buNone/>
                      </a:pPr>
                      <a:r>
                        <a:rPr lang="es-CO" sz="1800">
                          <a:latin typeface="Twentieth Century"/>
                          <a:ea typeface="Twentieth Century"/>
                          <a:cs typeface="Twentieth Century"/>
                          <a:sym typeface="Twentieth Century"/>
                        </a:rPr>
                        <a:t>112.132 mil</a:t>
                      </a:r>
                      <a:endParaRPr sz="1800">
                        <a:latin typeface="Twentieth Century"/>
                        <a:ea typeface="Twentieth Century"/>
                        <a:cs typeface="Twentieth Century"/>
                        <a:sym typeface="Twentieth Century"/>
                      </a:endParaRPr>
                    </a:p>
                  </a:txBody>
                  <a:tcPr marT="63500" marB="63500" marR="63500" marL="63500">
                    <a:solidFill>
                      <a:srgbClr val="BEE0D5"/>
                    </a:solidFill>
                  </a:tcPr>
                </a:tc>
              </a:tr>
              <a:tr h="385150">
                <a:tc>
                  <a:txBody>
                    <a:bodyPr/>
                    <a:lstStyle/>
                    <a:p>
                      <a:pPr indent="0" lvl="0" marL="0" marR="0" rtl="0" algn="l">
                        <a:lnSpc>
                          <a:spcPct val="100000"/>
                        </a:lnSpc>
                        <a:spcBef>
                          <a:spcPts val="0"/>
                        </a:spcBef>
                        <a:spcAft>
                          <a:spcPts val="0"/>
                        </a:spcAft>
                        <a:buClr>
                          <a:srgbClr val="000000"/>
                        </a:buClr>
                        <a:buSzPts val="1800"/>
                        <a:buFont typeface="Arial"/>
                        <a:buNone/>
                      </a:pPr>
                      <a:r>
                        <a:rPr b="0" i="0" lang="es-CO" sz="1800" u="none" cap="none" strike="noStrike">
                          <a:solidFill>
                            <a:srgbClr val="009680"/>
                          </a:solidFill>
                          <a:latin typeface="Twentieth Century"/>
                          <a:ea typeface="Twentieth Century"/>
                          <a:cs typeface="Twentieth Century"/>
                          <a:sym typeface="Twentieth Century"/>
                        </a:rPr>
                        <a:t>MAYO</a:t>
                      </a:r>
                      <a:endParaRPr b="0" i="0" sz="1800" u="none" cap="none" strike="noStrike">
                        <a:solidFill>
                          <a:srgbClr val="009680"/>
                        </a:solidFill>
                        <a:latin typeface="Twentieth Century"/>
                        <a:ea typeface="Twentieth Century"/>
                        <a:cs typeface="Twentieth Century"/>
                        <a:sym typeface="Twentieth Century"/>
                      </a:endParaRPr>
                    </a:p>
                  </a:txBody>
                  <a:tcPr marT="6350" marB="0" marR="6350" marL="6350" anchor="b">
                    <a:solidFill>
                      <a:srgbClr val="BEE0D5"/>
                    </a:solidFill>
                  </a:tcPr>
                </a:tc>
                <a:tc>
                  <a:txBody>
                    <a:bodyPr/>
                    <a:lstStyle/>
                    <a:p>
                      <a:pPr indent="0" lvl="0" marL="0" rtl="0" algn="ctr">
                        <a:lnSpc>
                          <a:spcPct val="115000"/>
                        </a:lnSpc>
                        <a:spcBef>
                          <a:spcPts val="0"/>
                        </a:spcBef>
                        <a:spcAft>
                          <a:spcPts val="0"/>
                        </a:spcAft>
                        <a:buClr>
                          <a:schemeClr val="dk1"/>
                        </a:buClr>
                        <a:buSzPts val="1800"/>
                        <a:buFont typeface="Arial"/>
                        <a:buNone/>
                      </a:pPr>
                      <a:r>
                        <a:rPr lang="es-CO" sz="1800">
                          <a:latin typeface="Twentieth Century"/>
                          <a:ea typeface="Twentieth Century"/>
                          <a:cs typeface="Twentieth Century"/>
                          <a:sym typeface="Twentieth Century"/>
                        </a:rPr>
                        <a:t>125.567 mil</a:t>
                      </a:r>
                      <a:endParaRPr sz="1800">
                        <a:latin typeface="Twentieth Century"/>
                        <a:ea typeface="Twentieth Century"/>
                        <a:cs typeface="Twentieth Century"/>
                        <a:sym typeface="Twentieth Century"/>
                      </a:endParaRPr>
                    </a:p>
                  </a:txBody>
                  <a:tcPr marT="6350" marB="0" marR="6350" marL="6350" anchor="b">
                    <a:solidFill>
                      <a:srgbClr val="BEE0D5"/>
                    </a:solidFill>
                  </a:tcPr>
                </a:tc>
              </a:tr>
              <a:tr h="385150">
                <a:tc>
                  <a:txBody>
                    <a:bodyPr/>
                    <a:lstStyle/>
                    <a:p>
                      <a:pPr indent="0" lvl="0" marL="0" marR="0" rtl="0" algn="l">
                        <a:lnSpc>
                          <a:spcPct val="100000"/>
                        </a:lnSpc>
                        <a:spcBef>
                          <a:spcPts val="0"/>
                        </a:spcBef>
                        <a:spcAft>
                          <a:spcPts val="0"/>
                        </a:spcAft>
                        <a:buNone/>
                      </a:pPr>
                      <a:r>
                        <a:rPr lang="es-CO" sz="1800">
                          <a:latin typeface="Twentieth Century"/>
                          <a:ea typeface="Twentieth Century"/>
                          <a:cs typeface="Twentieth Century"/>
                          <a:sym typeface="Twentieth Century"/>
                        </a:rPr>
                        <a:t>JUNIO</a:t>
                      </a:r>
                      <a:endParaRPr b="0" i="0" sz="1800" u="none" cap="none" strike="noStrike">
                        <a:solidFill>
                          <a:srgbClr val="009680"/>
                        </a:solidFill>
                        <a:latin typeface="Twentieth Century"/>
                        <a:ea typeface="Twentieth Century"/>
                        <a:cs typeface="Twentieth Century"/>
                        <a:sym typeface="Twentieth Century"/>
                      </a:endParaRPr>
                    </a:p>
                  </a:txBody>
                  <a:tcPr marT="6350" marB="0" marR="6350" marL="6350" anchor="b">
                    <a:solidFill>
                      <a:srgbClr val="BEE0D5"/>
                    </a:solidFill>
                  </a:tcPr>
                </a:tc>
                <a:tc>
                  <a:txBody>
                    <a:bodyPr/>
                    <a:lstStyle/>
                    <a:p>
                      <a:pPr indent="0" lvl="0" marL="0" rtl="0" algn="ctr">
                        <a:lnSpc>
                          <a:spcPct val="115000"/>
                        </a:lnSpc>
                        <a:spcBef>
                          <a:spcPts val="0"/>
                        </a:spcBef>
                        <a:spcAft>
                          <a:spcPts val="0"/>
                        </a:spcAft>
                        <a:buClr>
                          <a:schemeClr val="dk1"/>
                        </a:buClr>
                        <a:buSzPts val="1800"/>
                        <a:buFont typeface="Arial"/>
                        <a:buNone/>
                      </a:pPr>
                      <a:r>
                        <a:rPr lang="es-CO" sz="1800">
                          <a:latin typeface="Twentieth Century"/>
                          <a:ea typeface="Twentieth Century"/>
                          <a:cs typeface="Twentieth Century"/>
                          <a:sym typeface="Twentieth Century"/>
                        </a:rPr>
                        <a:t>132.039 mil</a:t>
                      </a:r>
                      <a:endParaRPr sz="1800">
                        <a:latin typeface="Twentieth Century"/>
                        <a:ea typeface="Twentieth Century"/>
                        <a:cs typeface="Twentieth Century"/>
                        <a:sym typeface="Twentieth Century"/>
                      </a:endParaRPr>
                    </a:p>
                  </a:txBody>
                  <a:tcPr marT="6350" marB="0" marR="6350" marL="6350" anchor="b">
                    <a:solidFill>
                      <a:srgbClr val="BEE0D5"/>
                    </a:solidFill>
                  </a:tcPr>
                </a:tc>
              </a:tr>
            </a:tbl>
          </a:graphicData>
        </a:graphic>
      </p:graphicFrame>
      <p:pic>
        <p:nvPicPr>
          <p:cNvPr id="124" name="Google Shape;124;p3" title="Chart"/>
          <p:cNvPicPr preferRelativeResize="0"/>
          <p:nvPr/>
        </p:nvPicPr>
        <p:blipFill rotWithShape="1">
          <a:blip r:embed="rId3">
            <a:alphaModFix/>
          </a:blip>
          <a:srcRect b="-1830" l="0" r="0" t="1830"/>
          <a:stretch/>
        </p:blipFill>
        <p:spPr>
          <a:xfrm>
            <a:off x="159425" y="1418662"/>
            <a:ext cx="5550849" cy="41706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cxnSp>
        <p:nvCxnSpPr>
          <p:cNvPr id="129" name="Google Shape;129;g3f49381d85d_0_4"/>
          <p:cNvCxnSpPr/>
          <p:nvPr/>
        </p:nvCxnSpPr>
        <p:spPr>
          <a:xfrm>
            <a:off x="6003842" y="1349978"/>
            <a:ext cx="5710200" cy="0"/>
          </a:xfrm>
          <a:prstGeom prst="straightConnector1">
            <a:avLst/>
          </a:prstGeom>
          <a:noFill/>
          <a:ln cap="flat" cmpd="sng" w="19050">
            <a:solidFill>
              <a:srgbClr val="A6E99B"/>
            </a:solidFill>
            <a:prstDash val="solid"/>
            <a:miter lim="8000"/>
            <a:headEnd len="sm" w="sm" type="none"/>
            <a:tailEnd len="sm" w="sm" type="none"/>
          </a:ln>
        </p:spPr>
      </p:cxnSp>
      <p:sp>
        <p:nvSpPr>
          <p:cNvPr id="130" name="Google Shape;130;g3f49381d85d_0_4"/>
          <p:cNvSpPr txBox="1"/>
          <p:nvPr/>
        </p:nvSpPr>
        <p:spPr>
          <a:xfrm>
            <a:off x="5869102" y="434025"/>
            <a:ext cx="3971100" cy="1046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O" sz="4800">
                <a:solidFill>
                  <a:srgbClr val="009480"/>
                </a:solidFill>
                <a:latin typeface="Montserrat"/>
                <a:ea typeface="Montserrat"/>
                <a:cs typeface="Montserrat"/>
                <a:sym typeface="Montserrat"/>
              </a:rPr>
              <a:t>Instagram</a:t>
            </a:r>
            <a:endParaRPr b="1" sz="4800">
              <a:solidFill>
                <a:srgbClr val="009480"/>
              </a:solidFill>
              <a:latin typeface="Montserrat"/>
              <a:ea typeface="Montserrat"/>
              <a:cs typeface="Montserrat"/>
              <a:sym typeface="Montserrat"/>
            </a:endParaRPr>
          </a:p>
          <a:p>
            <a:pPr indent="0" lvl="0" marL="0" marR="0" rtl="0" algn="l">
              <a:spcBef>
                <a:spcPts val="0"/>
              </a:spcBef>
              <a:spcAft>
                <a:spcPts val="0"/>
              </a:spcAft>
              <a:buNone/>
            </a:pPr>
            <a:r>
              <a:t/>
            </a:r>
            <a:endParaRPr/>
          </a:p>
        </p:txBody>
      </p:sp>
      <p:sp>
        <p:nvSpPr>
          <p:cNvPr id="131" name="Google Shape;131;g3f49381d85d_0_4"/>
          <p:cNvSpPr txBox="1"/>
          <p:nvPr/>
        </p:nvSpPr>
        <p:spPr>
          <a:xfrm>
            <a:off x="5927939" y="1536488"/>
            <a:ext cx="5550900" cy="1816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600">
                <a:solidFill>
                  <a:schemeClr val="dk1"/>
                </a:solidFill>
              </a:rPr>
              <a:t>Construcción de confianza, storytelling y humanización de la gestión. Rol: Humanizar y emocionar.</a:t>
            </a:r>
            <a:endParaRPr sz="1600">
              <a:solidFill>
                <a:schemeClr val="dk1"/>
              </a:solidFill>
            </a:endParaRPr>
          </a:p>
          <a:p>
            <a:pPr indent="0" lvl="0" marL="0" marR="0" rtl="0" algn="l">
              <a:spcBef>
                <a:spcPts val="0"/>
              </a:spcBef>
              <a:spcAft>
                <a:spcPts val="0"/>
              </a:spcAft>
              <a:buNone/>
            </a:pPr>
            <a:r>
              <a:t/>
            </a:r>
            <a:endParaRPr sz="1600">
              <a:solidFill>
                <a:schemeClr val="dk1"/>
              </a:solidFill>
            </a:endParaRPr>
          </a:p>
          <a:p>
            <a:pPr indent="0" lvl="0" marL="0" marR="0" rtl="0" algn="l">
              <a:spcBef>
                <a:spcPts val="0"/>
              </a:spcBef>
              <a:spcAft>
                <a:spcPts val="0"/>
              </a:spcAft>
              <a:buNone/>
            </a:pPr>
            <a:r>
              <a:rPr b="1" lang="es-CO" sz="1600">
                <a:solidFill>
                  <a:schemeClr val="dk1"/>
                </a:solidFill>
              </a:rPr>
              <a:t>Tendencia 2026: </a:t>
            </a:r>
            <a:endParaRPr b="1" sz="1600">
              <a:solidFill>
                <a:schemeClr val="dk1"/>
              </a:solidFill>
            </a:endParaRPr>
          </a:p>
          <a:p>
            <a:pPr indent="0" lvl="0" marL="0" marR="0" rtl="0" algn="l">
              <a:spcBef>
                <a:spcPts val="0"/>
              </a:spcBef>
              <a:spcAft>
                <a:spcPts val="0"/>
              </a:spcAft>
              <a:buNone/>
            </a:pPr>
            <a:r>
              <a:rPr lang="es-CO" sz="1600">
                <a:solidFill>
                  <a:schemeClr val="dk1"/>
                </a:solidFill>
              </a:rPr>
              <a:t>Reels tipo “mini documental” + storytelling auténtico.</a:t>
            </a:r>
            <a:endParaRPr sz="1600">
              <a:solidFill>
                <a:schemeClr val="dk1"/>
              </a:solidFill>
            </a:endParaRPr>
          </a:p>
          <a:p>
            <a:pPr indent="0" lvl="0" marL="0" marR="0" rtl="0" algn="l">
              <a:spcBef>
                <a:spcPts val="0"/>
              </a:spcBef>
              <a:spcAft>
                <a:spcPts val="0"/>
              </a:spcAft>
              <a:buNone/>
            </a:pPr>
            <a:r>
              <a:t/>
            </a:r>
            <a:endParaRPr sz="1600">
              <a:solidFill>
                <a:schemeClr val="dk1"/>
              </a:solidFill>
            </a:endParaRPr>
          </a:p>
          <a:p>
            <a:pPr indent="0" lvl="0" marL="0" marR="0" rtl="0" algn="l">
              <a:spcBef>
                <a:spcPts val="0"/>
              </a:spcBef>
              <a:spcAft>
                <a:spcPts val="0"/>
              </a:spcAft>
              <a:buNone/>
            </a:pPr>
            <a:r>
              <a:t/>
            </a:r>
            <a:endParaRPr sz="1600">
              <a:solidFill>
                <a:schemeClr val="dk1"/>
              </a:solidFill>
            </a:endParaRPr>
          </a:p>
        </p:txBody>
      </p:sp>
      <p:pic>
        <p:nvPicPr>
          <p:cNvPr id="132" name="Google Shape;132;g3f49381d85d_0_4" title="Chart"/>
          <p:cNvPicPr preferRelativeResize="0"/>
          <p:nvPr/>
        </p:nvPicPr>
        <p:blipFill rotWithShape="1">
          <a:blip r:embed="rId3">
            <a:alphaModFix/>
          </a:blip>
          <a:srcRect b="-1830" l="0" r="0" t="1830"/>
          <a:stretch/>
        </p:blipFill>
        <p:spPr>
          <a:xfrm>
            <a:off x="159425" y="1253950"/>
            <a:ext cx="5550849" cy="4170674"/>
          </a:xfrm>
          <a:prstGeom prst="rect">
            <a:avLst/>
          </a:prstGeom>
          <a:noFill/>
          <a:ln>
            <a:noFill/>
          </a:ln>
        </p:spPr>
      </p:pic>
      <p:graphicFrame>
        <p:nvGraphicFramePr>
          <p:cNvPr id="133" name="Google Shape;133;g3f49381d85d_0_4"/>
          <p:cNvGraphicFramePr/>
          <p:nvPr/>
        </p:nvGraphicFramePr>
        <p:xfrm>
          <a:off x="6250089" y="3257943"/>
          <a:ext cx="3000000" cy="3000000"/>
        </p:xfrm>
        <a:graphic>
          <a:graphicData uri="http://schemas.openxmlformats.org/drawingml/2006/table">
            <a:tbl>
              <a:tblPr>
                <a:noFill/>
                <a:tableStyleId>{8A4E1A22-D84B-4A5D-91EA-E38B5951A781}</a:tableStyleId>
              </a:tblPr>
              <a:tblGrid>
                <a:gridCol w="2705475"/>
                <a:gridCol w="2468800"/>
              </a:tblGrid>
              <a:tr h="384925">
                <a:tc gridSpan="2">
                  <a:txBody>
                    <a:bodyPr/>
                    <a:lstStyle/>
                    <a:p>
                      <a:pPr indent="0" lvl="0" marL="0" marR="0" rtl="0" algn="ctr">
                        <a:lnSpc>
                          <a:spcPct val="100000"/>
                        </a:lnSpc>
                        <a:spcBef>
                          <a:spcPts val="0"/>
                        </a:spcBef>
                        <a:spcAft>
                          <a:spcPts val="0"/>
                        </a:spcAft>
                        <a:buClr>
                          <a:srgbClr val="000000"/>
                        </a:buClr>
                        <a:buSzPts val="1800"/>
                        <a:buFont typeface="Arial"/>
                        <a:buNone/>
                      </a:pPr>
                      <a:r>
                        <a:rPr b="1" lang="es-CO" sz="1800" u="none" cap="none" strike="noStrike">
                          <a:solidFill>
                            <a:srgbClr val="009680"/>
                          </a:solidFill>
                          <a:latin typeface="Twentieth Century"/>
                          <a:ea typeface="Twentieth Century"/>
                          <a:cs typeface="Twentieth Century"/>
                          <a:sym typeface="Twentieth Century"/>
                        </a:rPr>
                        <a:t>SEGUIDORES</a:t>
                      </a:r>
                      <a:endParaRPr b="1" i="0" sz="1800" u="none" cap="none" strike="noStrike">
                        <a:solidFill>
                          <a:srgbClr val="009680"/>
                        </a:solidFill>
                        <a:latin typeface="Twentieth Century"/>
                        <a:ea typeface="Twentieth Century"/>
                        <a:cs typeface="Twentieth Century"/>
                        <a:sym typeface="Twentieth Century"/>
                      </a:endParaRPr>
                    </a:p>
                  </a:txBody>
                  <a:tcPr marT="6350" marB="0" marR="6350" marL="6350" anchor="b">
                    <a:solidFill>
                      <a:srgbClr val="BEE0D5"/>
                    </a:solidFill>
                  </a:tcPr>
                </a:tc>
                <a:tc hMerge="1"/>
              </a:tr>
              <a:tr h="460425">
                <a:tc>
                  <a:txBody>
                    <a:bodyPr/>
                    <a:lstStyle/>
                    <a:p>
                      <a:pPr indent="0" lvl="0" marL="0" marR="0" rtl="0" algn="l">
                        <a:lnSpc>
                          <a:spcPct val="100000"/>
                        </a:lnSpc>
                        <a:spcBef>
                          <a:spcPts val="0"/>
                        </a:spcBef>
                        <a:spcAft>
                          <a:spcPts val="0"/>
                        </a:spcAft>
                        <a:buClr>
                          <a:srgbClr val="000000"/>
                        </a:buClr>
                        <a:buSzPts val="1800"/>
                        <a:buFont typeface="Arial"/>
                        <a:buNone/>
                      </a:pPr>
                      <a:r>
                        <a:rPr lang="es-CO" sz="1800" u="none" cap="none" strike="noStrike">
                          <a:solidFill>
                            <a:srgbClr val="009680"/>
                          </a:solidFill>
                          <a:latin typeface="Twentieth Century"/>
                          <a:ea typeface="Twentieth Century"/>
                          <a:cs typeface="Twentieth Century"/>
                          <a:sym typeface="Twentieth Century"/>
                        </a:rPr>
                        <a:t>ENERO</a:t>
                      </a:r>
                      <a:endParaRPr b="0" i="0" sz="1800" u="none" cap="none" strike="noStrike">
                        <a:solidFill>
                          <a:srgbClr val="009680"/>
                        </a:solidFill>
                        <a:latin typeface="Twentieth Century"/>
                        <a:ea typeface="Twentieth Century"/>
                        <a:cs typeface="Twentieth Century"/>
                        <a:sym typeface="Twentieth Century"/>
                      </a:endParaRPr>
                    </a:p>
                  </a:txBody>
                  <a:tcPr marT="6350" marB="0" marR="6350" marL="6350" anchor="b">
                    <a:solidFill>
                      <a:srgbClr val="BEE0D5"/>
                    </a:solidFill>
                  </a:tcPr>
                </a:tc>
                <a:tc>
                  <a:txBody>
                    <a:bodyPr/>
                    <a:lstStyle/>
                    <a:p>
                      <a:pPr indent="0" lvl="0" marL="0" marR="0" rtl="0" algn="ctr">
                        <a:lnSpc>
                          <a:spcPct val="115000"/>
                        </a:lnSpc>
                        <a:spcBef>
                          <a:spcPts val="0"/>
                        </a:spcBef>
                        <a:spcAft>
                          <a:spcPts val="0"/>
                        </a:spcAft>
                        <a:buClr>
                          <a:srgbClr val="000000"/>
                        </a:buClr>
                        <a:buSzPts val="1800"/>
                        <a:buFont typeface="Arial"/>
                        <a:buNone/>
                      </a:pPr>
                      <a:r>
                        <a:rPr lang="es-CO" sz="1800">
                          <a:latin typeface="Twentieth Century"/>
                          <a:ea typeface="Twentieth Century"/>
                          <a:cs typeface="Twentieth Century"/>
                          <a:sym typeface="Twentieth Century"/>
                        </a:rPr>
                        <a:t>52.228 mil</a:t>
                      </a:r>
                      <a:endParaRPr sz="1800">
                        <a:latin typeface="Twentieth Century"/>
                        <a:ea typeface="Twentieth Century"/>
                        <a:cs typeface="Twentieth Century"/>
                        <a:sym typeface="Twentieth Century"/>
                      </a:endParaRPr>
                    </a:p>
                  </a:txBody>
                  <a:tcPr marT="63500" marB="63500" marR="63500" marL="63500">
                    <a:solidFill>
                      <a:srgbClr val="BEE0D5"/>
                    </a:solidFill>
                  </a:tcPr>
                </a:tc>
              </a:tr>
              <a:tr h="460425">
                <a:tc>
                  <a:txBody>
                    <a:bodyPr/>
                    <a:lstStyle/>
                    <a:p>
                      <a:pPr indent="0" lvl="0" marL="0" marR="0" rtl="0" algn="l">
                        <a:lnSpc>
                          <a:spcPct val="100000"/>
                        </a:lnSpc>
                        <a:spcBef>
                          <a:spcPts val="0"/>
                        </a:spcBef>
                        <a:spcAft>
                          <a:spcPts val="0"/>
                        </a:spcAft>
                        <a:buClr>
                          <a:srgbClr val="000000"/>
                        </a:buClr>
                        <a:buSzPts val="1800"/>
                        <a:buFont typeface="Arial"/>
                        <a:buNone/>
                      </a:pPr>
                      <a:r>
                        <a:rPr b="0" i="0" lang="es-CO" sz="1800" u="none" cap="none" strike="noStrike">
                          <a:solidFill>
                            <a:srgbClr val="009680"/>
                          </a:solidFill>
                          <a:latin typeface="Twentieth Century"/>
                          <a:ea typeface="Twentieth Century"/>
                          <a:cs typeface="Twentieth Century"/>
                          <a:sym typeface="Twentieth Century"/>
                        </a:rPr>
                        <a:t>FEBRERO</a:t>
                      </a:r>
                      <a:endParaRPr b="0" i="0" sz="1800" u="none" cap="none" strike="noStrike">
                        <a:solidFill>
                          <a:srgbClr val="009680"/>
                        </a:solidFill>
                        <a:latin typeface="Twentieth Century"/>
                        <a:ea typeface="Twentieth Century"/>
                        <a:cs typeface="Twentieth Century"/>
                        <a:sym typeface="Twentieth Century"/>
                      </a:endParaRPr>
                    </a:p>
                  </a:txBody>
                  <a:tcPr marT="6350" marB="0" marR="6350" marL="6350" anchor="b">
                    <a:solidFill>
                      <a:srgbClr val="BEE0D5"/>
                    </a:solidFill>
                  </a:tcPr>
                </a:tc>
                <a:tc>
                  <a:txBody>
                    <a:bodyPr/>
                    <a:lstStyle/>
                    <a:p>
                      <a:pPr indent="0" lvl="0" marL="0" marR="0" rtl="0" algn="ctr">
                        <a:lnSpc>
                          <a:spcPct val="115000"/>
                        </a:lnSpc>
                        <a:spcBef>
                          <a:spcPts val="0"/>
                        </a:spcBef>
                        <a:spcAft>
                          <a:spcPts val="0"/>
                        </a:spcAft>
                        <a:buClr>
                          <a:srgbClr val="000000"/>
                        </a:buClr>
                        <a:buSzPts val="1800"/>
                        <a:buFont typeface="Arial"/>
                        <a:buNone/>
                      </a:pPr>
                      <a:r>
                        <a:rPr lang="es-CO" sz="1800">
                          <a:latin typeface="Twentieth Century"/>
                          <a:ea typeface="Twentieth Century"/>
                          <a:cs typeface="Twentieth Century"/>
                          <a:sym typeface="Twentieth Century"/>
                        </a:rPr>
                        <a:t>53.739 mil</a:t>
                      </a:r>
                      <a:endParaRPr sz="1800">
                        <a:latin typeface="Twentieth Century"/>
                        <a:ea typeface="Twentieth Century"/>
                        <a:cs typeface="Twentieth Century"/>
                        <a:sym typeface="Twentieth Century"/>
                      </a:endParaRPr>
                    </a:p>
                  </a:txBody>
                  <a:tcPr marT="63500" marB="63500" marR="63500" marL="63500">
                    <a:solidFill>
                      <a:srgbClr val="BEE0D5"/>
                    </a:solidFill>
                  </a:tcPr>
                </a:tc>
              </a:tr>
              <a:tr h="460425">
                <a:tc>
                  <a:txBody>
                    <a:bodyPr/>
                    <a:lstStyle/>
                    <a:p>
                      <a:pPr indent="0" lvl="0" marL="0" marR="0" rtl="0" algn="l">
                        <a:lnSpc>
                          <a:spcPct val="100000"/>
                        </a:lnSpc>
                        <a:spcBef>
                          <a:spcPts val="0"/>
                        </a:spcBef>
                        <a:spcAft>
                          <a:spcPts val="0"/>
                        </a:spcAft>
                        <a:buClr>
                          <a:srgbClr val="000000"/>
                        </a:buClr>
                        <a:buSzPts val="1800"/>
                        <a:buFont typeface="Arial"/>
                        <a:buNone/>
                      </a:pPr>
                      <a:r>
                        <a:rPr b="0" i="0" lang="es-CO" sz="1800" u="none" cap="none" strike="noStrike">
                          <a:solidFill>
                            <a:srgbClr val="009680"/>
                          </a:solidFill>
                          <a:latin typeface="Twentieth Century"/>
                          <a:ea typeface="Twentieth Century"/>
                          <a:cs typeface="Twentieth Century"/>
                          <a:sym typeface="Twentieth Century"/>
                        </a:rPr>
                        <a:t>MARZO</a:t>
                      </a:r>
                      <a:endParaRPr sz="1800" u="none" cap="none" strike="noStrike"/>
                    </a:p>
                  </a:txBody>
                  <a:tcPr marT="6350" marB="0" marR="6350" marL="6350" anchor="b">
                    <a:solidFill>
                      <a:srgbClr val="BEE0D5"/>
                    </a:solidFill>
                  </a:tcPr>
                </a:tc>
                <a:tc>
                  <a:txBody>
                    <a:bodyPr/>
                    <a:lstStyle/>
                    <a:p>
                      <a:pPr indent="0" lvl="0" marL="0" rtl="0" algn="ctr">
                        <a:lnSpc>
                          <a:spcPct val="115000"/>
                        </a:lnSpc>
                        <a:spcBef>
                          <a:spcPts val="0"/>
                        </a:spcBef>
                        <a:spcAft>
                          <a:spcPts val="0"/>
                        </a:spcAft>
                        <a:buClr>
                          <a:schemeClr val="dk1"/>
                        </a:buClr>
                        <a:buSzPts val="1800"/>
                        <a:buFont typeface="Arial"/>
                        <a:buNone/>
                      </a:pPr>
                      <a:r>
                        <a:rPr lang="es-CO" sz="1800">
                          <a:latin typeface="Twentieth Century"/>
                          <a:ea typeface="Twentieth Century"/>
                          <a:cs typeface="Twentieth Century"/>
                          <a:sym typeface="Twentieth Century"/>
                        </a:rPr>
                        <a:t>54.690 mil</a:t>
                      </a:r>
                      <a:endParaRPr sz="1800">
                        <a:latin typeface="Twentieth Century"/>
                        <a:ea typeface="Twentieth Century"/>
                        <a:cs typeface="Twentieth Century"/>
                        <a:sym typeface="Twentieth Century"/>
                      </a:endParaRPr>
                    </a:p>
                  </a:txBody>
                  <a:tcPr marT="63500" marB="63500" marR="63500" marL="63500">
                    <a:solidFill>
                      <a:srgbClr val="BEE0D5"/>
                    </a:solidFill>
                  </a:tcPr>
                </a:tc>
              </a:tr>
              <a:tr h="460425">
                <a:tc>
                  <a:txBody>
                    <a:bodyPr/>
                    <a:lstStyle/>
                    <a:p>
                      <a:pPr indent="0" lvl="0" marL="0" marR="0" rtl="0" algn="l">
                        <a:lnSpc>
                          <a:spcPct val="100000"/>
                        </a:lnSpc>
                        <a:spcBef>
                          <a:spcPts val="0"/>
                        </a:spcBef>
                        <a:spcAft>
                          <a:spcPts val="0"/>
                        </a:spcAft>
                        <a:buClr>
                          <a:srgbClr val="000000"/>
                        </a:buClr>
                        <a:buSzPts val="1800"/>
                        <a:buFont typeface="Arial"/>
                        <a:buNone/>
                      </a:pPr>
                      <a:r>
                        <a:rPr b="0" i="0" lang="es-CO" sz="1800" u="none" cap="none" strike="noStrike">
                          <a:solidFill>
                            <a:srgbClr val="009680"/>
                          </a:solidFill>
                          <a:latin typeface="Twentieth Century"/>
                          <a:ea typeface="Twentieth Century"/>
                          <a:cs typeface="Twentieth Century"/>
                          <a:sym typeface="Twentieth Century"/>
                        </a:rPr>
                        <a:t>ABRIL</a:t>
                      </a:r>
                      <a:endParaRPr sz="1800" u="none" cap="none" strike="noStrike"/>
                    </a:p>
                  </a:txBody>
                  <a:tcPr marT="6350" marB="0" marR="6350" marL="6350" anchor="b">
                    <a:solidFill>
                      <a:srgbClr val="BEE0D5"/>
                    </a:solidFill>
                  </a:tcPr>
                </a:tc>
                <a:tc>
                  <a:txBody>
                    <a:bodyPr/>
                    <a:lstStyle/>
                    <a:p>
                      <a:pPr indent="0" lvl="0" marL="0" rtl="0" algn="ctr">
                        <a:lnSpc>
                          <a:spcPct val="115000"/>
                        </a:lnSpc>
                        <a:spcBef>
                          <a:spcPts val="0"/>
                        </a:spcBef>
                        <a:spcAft>
                          <a:spcPts val="0"/>
                        </a:spcAft>
                        <a:buClr>
                          <a:schemeClr val="dk1"/>
                        </a:buClr>
                        <a:buSzPts val="1800"/>
                        <a:buFont typeface="Arial"/>
                        <a:buNone/>
                      </a:pPr>
                      <a:r>
                        <a:rPr lang="es-CO" sz="1800">
                          <a:latin typeface="Twentieth Century"/>
                          <a:ea typeface="Twentieth Century"/>
                          <a:cs typeface="Twentieth Century"/>
                          <a:sym typeface="Twentieth Century"/>
                        </a:rPr>
                        <a:t>56.739 mil</a:t>
                      </a:r>
                      <a:endParaRPr sz="1800">
                        <a:latin typeface="Twentieth Century"/>
                        <a:ea typeface="Twentieth Century"/>
                        <a:cs typeface="Twentieth Century"/>
                        <a:sym typeface="Twentieth Century"/>
                      </a:endParaRPr>
                    </a:p>
                  </a:txBody>
                  <a:tcPr marT="63500" marB="63500" marR="63500" marL="63500">
                    <a:solidFill>
                      <a:srgbClr val="BEE0D5"/>
                    </a:solidFill>
                  </a:tcPr>
                </a:tc>
              </a:tr>
              <a:tr h="384925">
                <a:tc>
                  <a:txBody>
                    <a:bodyPr/>
                    <a:lstStyle/>
                    <a:p>
                      <a:pPr indent="0" lvl="0" marL="0" marR="0" rtl="0" algn="l">
                        <a:lnSpc>
                          <a:spcPct val="100000"/>
                        </a:lnSpc>
                        <a:spcBef>
                          <a:spcPts val="0"/>
                        </a:spcBef>
                        <a:spcAft>
                          <a:spcPts val="0"/>
                        </a:spcAft>
                        <a:buClr>
                          <a:srgbClr val="000000"/>
                        </a:buClr>
                        <a:buSzPts val="1800"/>
                        <a:buFont typeface="Arial"/>
                        <a:buNone/>
                      </a:pPr>
                      <a:r>
                        <a:rPr b="0" i="0" lang="es-CO" sz="1800" u="none" cap="none" strike="noStrike">
                          <a:solidFill>
                            <a:srgbClr val="009680"/>
                          </a:solidFill>
                          <a:latin typeface="Twentieth Century"/>
                          <a:ea typeface="Twentieth Century"/>
                          <a:cs typeface="Twentieth Century"/>
                          <a:sym typeface="Twentieth Century"/>
                        </a:rPr>
                        <a:t>MAYO</a:t>
                      </a:r>
                      <a:endParaRPr b="0" i="0" sz="1800" u="none" cap="none" strike="noStrike">
                        <a:solidFill>
                          <a:srgbClr val="009680"/>
                        </a:solidFill>
                        <a:latin typeface="Twentieth Century"/>
                        <a:ea typeface="Twentieth Century"/>
                        <a:cs typeface="Twentieth Century"/>
                        <a:sym typeface="Twentieth Century"/>
                      </a:endParaRPr>
                    </a:p>
                  </a:txBody>
                  <a:tcPr marT="6350" marB="0" marR="6350" marL="6350" anchor="b">
                    <a:solidFill>
                      <a:srgbClr val="BEE0D5"/>
                    </a:solidFill>
                  </a:tcPr>
                </a:tc>
                <a:tc>
                  <a:txBody>
                    <a:bodyPr/>
                    <a:lstStyle/>
                    <a:p>
                      <a:pPr indent="0" lvl="0" marL="0" rtl="0" algn="ctr">
                        <a:lnSpc>
                          <a:spcPct val="115000"/>
                        </a:lnSpc>
                        <a:spcBef>
                          <a:spcPts val="0"/>
                        </a:spcBef>
                        <a:spcAft>
                          <a:spcPts val="0"/>
                        </a:spcAft>
                        <a:buClr>
                          <a:schemeClr val="dk1"/>
                        </a:buClr>
                        <a:buSzPts val="1800"/>
                        <a:buFont typeface="Arial"/>
                        <a:buNone/>
                      </a:pPr>
                      <a:r>
                        <a:rPr lang="es-CO" sz="1800">
                          <a:latin typeface="Twentieth Century"/>
                          <a:ea typeface="Twentieth Century"/>
                          <a:cs typeface="Twentieth Century"/>
                          <a:sym typeface="Twentieth Century"/>
                        </a:rPr>
                        <a:t>63.373 mil</a:t>
                      </a:r>
                      <a:endParaRPr sz="1800">
                        <a:latin typeface="Twentieth Century"/>
                        <a:ea typeface="Twentieth Century"/>
                        <a:cs typeface="Twentieth Century"/>
                        <a:sym typeface="Twentieth Century"/>
                      </a:endParaRPr>
                    </a:p>
                  </a:txBody>
                  <a:tcPr marT="6350" marB="0" marR="6350" marL="6350" anchor="b">
                    <a:solidFill>
                      <a:srgbClr val="BEE0D5"/>
                    </a:solidFill>
                  </a:tcPr>
                </a:tc>
              </a:tr>
              <a:tr h="384925">
                <a:tc>
                  <a:txBody>
                    <a:bodyPr/>
                    <a:lstStyle/>
                    <a:p>
                      <a:pPr indent="0" lvl="0" marL="0" marR="0" rtl="0" algn="l">
                        <a:lnSpc>
                          <a:spcPct val="100000"/>
                        </a:lnSpc>
                        <a:spcBef>
                          <a:spcPts val="0"/>
                        </a:spcBef>
                        <a:spcAft>
                          <a:spcPts val="0"/>
                        </a:spcAft>
                        <a:buNone/>
                      </a:pPr>
                      <a:r>
                        <a:rPr lang="es-CO" sz="1800">
                          <a:latin typeface="Twentieth Century"/>
                          <a:ea typeface="Twentieth Century"/>
                          <a:cs typeface="Twentieth Century"/>
                          <a:sym typeface="Twentieth Century"/>
                        </a:rPr>
                        <a:t>JUNIO</a:t>
                      </a:r>
                      <a:endParaRPr b="0" i="0" sz="1800" u="none" cap="none" strike="noStrike">
                        <a:solidFill>
                          <a:srgbClr val="009680"/>
                        </a:solidFill>
                        <a:latin typeface="Twentieth Century"/>
                        <a:ea typeface="Twentieth Century"/>
                        <a:cs typeface="Twentieth Century"/>
                        <a:sym typeface="Twentieth Century"/>
                      </a:endParaRPr>
                    </a:p>
                  </a:txBody>
                  <a:tcPr marT="6350" marB="0" marR="6350" marL="6350" anchor="b">
                    <a:solidFill>
                      <a:srgbClr val="BEE0D5"/>
                    </a:solidFill>
                  </a:tcPr>
                </a:tc>
                <a:tc>
                  <a:txBody>
                    <a:bodyPr/>
                    <a:lstStyle/>
                    <a:p>
                      <a:pPr indent="0" lvl="0" marL="0" rtl="0" algn="ctr">
                        <a:lnSpc>
                          <a:spcPct val="115000"/>
                        </a:lnSpc>
                        <a:spcBef>
                          <a:spcPts val="0"/>
                        </a:spcBef>
                        <a:spcAft>
                          <a:spcPts val="0"/>
                        </a:spcAft>
                        <a:buClr>
                          <a:schemeClr val="dk1"/>
                        </a:buClr>
                        <a:buSzPts val="1800"/>
                        <a:buFont typeface="Arial"/>
                        <a:buNone/>
                      </a:pPr>
                      <a:r>
                        <a:rPr lang="es-CO" sz="1800">
                          <a:latin typeface="Twentieth Century"/>
                          <a:ea typeface="Twentieth Century"/>
                          <a:cs typeface="Twentieth Century"/>
                          <a:sym typeface="Twentieth Century"/>
                        </a:rPr>
                        <a:t>65.461 mil</a:t>
                      </a:r>
                      <a:endParaRPr sz="1800">
                        <a:latin typeface="Twentieth Century"/>
                        <a:ea typeface="Twentieth Century"/>
                        <a:cs typeface="Twentieth Century"/>
                        <a:sym typeface="Twentieth Century"/>
                      </a:endParaRPr>
                    </a:p>
                  </a:txBody>
                  <a:tcPr marT="6350" marB="0" marR="6350" marL="6350" anchor="b">
                    <a:solidFill>
                      <a:srgbClr val="BEE0D5"/>
                    </a:solid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cxnSp>
        <p:nvCxnSpPr>
          <p:cNvPr id="138" name="Google Shape;138;g3f49381d85d_0_14"/>
          <p:cNvCxnSpPr/>
          <p:nvPr/>
        </p:nvCxnSpPr>
        <p:spPr>
          <a:xfrm>
            <a:off x="6003842" y="1349978"/>
            <a:ext cx="5710200" cy="0"/>
          </a:xfrm>
          <a:prstGeom prst="straightConnector1">
            <a:avLst/>
          </a:prstGeom>
          <a:noFill/>
          <a:ln cap="flat" cmpd="sng" w="19050">
            <a:solidFill>
              <a:srgbClr val="A6E99B"/>
            </a:solidFill>
            <a:prstDash val="solid"/>
            <a:miter lim="8000"/>
            <a:headEnd len="sm" w="sm" type="none"/>
            <a:tailEnd len="sm" w="sm" type="none"/>
          </a:ln>
        </p:spPr>
      </p:cxnSp>
      <p:sp>
        <p:nvSpPr>
          <p:cNvPr id="139" name="Google Shape;139;g3f49381d85d_0_14"/>
          <p:cNvSpPr txBox="1"/>
          <p:nvPr/>
        </p:nvSpPr>
        <p:spPr>
          <a:xfrm>
            <a:off x="5869102" y="434025"/>
            <a:ext cx="3971100" cy="1785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O" sz="4800">
                <a:solidFill>
                  <a:srgbClr val="009480"/>
                </a:solidFill>
                <a:latin typeface="Montserrat"/>
                <a:ea typeface="Montserrat"/>
                <a:cs typeface="Montserrat"/>
                <a:sym typeface="Montserrat"/>
              </a:rPr>
              <a:t>Twitter (X)</a:t>
            </a:r>
            <a:endParaRPr b="1" sz="4800">
              <a:solidFill>
                <a:srgbClr val="009480"/>
              </a:solidFill>
              <a:latin typeface="Montserrat"/>
              <a:ea typeface="Montserrat"/>
              <a:cs typeface="Montserrat"/>
              <a:sym typeface="Montserrat"/>
            </a:endParaRPr>
          </a:p>
          <a:p>
            <a:pPr indent="0" lvl="0" marL="0" marR="0" rtl="0" algn="l">
              <a:spcBef>
                <a:spcPts val="0"/>
              </a:spcBef>
              <a:spcAft>
                <a:spcPts val="0"/>
              </a:spcAft>
              <a:buNone/>
            </a:pPr>
            <a:r>
              <a:t/>
            </a:r>
            <a:endParaRPr b="1" sz="4800">
              <a:solidFill>
                <a:srgbClr val="009480"/>
              </a:solidFill>
              <a:latin typeface="Montserrat"/>
              <a:ea typeface="Montserrat"/>
              <a:cs typeface="Montserrat"/>
              <a:sym typeface="Montserrat"/>
            </a:endParaRPr>
          </a:p>
          <a:p>
            <a:pPr indent="0" lvl="0" marL="0" marR="0" rtl="0" algn="l">
              <a:spcBef>
                <a:spcPts val="0"/>
              </a:spcBef>
              <a:spcAft>
                <a:spcPts val="0"/>
              </a:spcAft>
              <a:buNone/>
            </a:pPr>
            <a:r>
              <a:t/>
            </a:r>
            <a:endParaRPr/>
          </a:p>
        </p:txBody>
      </p:sp>
      <p:sp>
        <p:nvSpPr>
          <p:cNvPr id="140" name="Google Shape;140;g3f49381d85d_0_14"/>
          <p:cNvSpPr txBox="1"/>
          <p:nvPr/>
        </p:nvSpPr>
        <p:spPr>
          <a:xfrm>
            <a:off x="5927939" y="1452854"/>
            <a:ext cx="5550900" cy="2555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600">
                <a:solidFill>
                  <a:schemeClr val="dk1"/>
                </a:solidFill>
              </a:rPr>
              <a:t>Posicionamiento institucional y manejo de coyuntura. Rol: Información rápida y posicionamiento.</a:t>
            </a:r>
            <a:endParaRPr sz="1600">
              <a:solidFill>
                <a:schemeClr val="dk1"/>
              </a:solidFill>
            </a:endParaRPr>
          </a:p>
          <a:p>
            <a:pPr indent="0" lvl="0" marL="0" marR="0" rtl="0" algn="l">
              <a:spcBef>
                <a:spcPts val="0"/>
              </a:spcBef>
              <a:spcAft>
                <a:spcPts val="0"/>
              </a:spcAft>
              <a:buNone/>
            </a:pPr>
            <a:r>
              <a:t/>
            </a:r>
            <a:endParaRPr sz="1600">
              <a:solidFill>
                <a:schemeClr val="dk1"/>
              </a:solidFill>
            </a:endParaRPr>
          </a:p>
          <a:p>
            <a:pPr indent="0" lvl="0" marL="0" marR="0" rtl="0" algn="l">
              <a:spcBef>
                <a:spcPts val="0"/>
              </a:spcBef>
              <a:spcAft>
                <a:spcPts val="0"/>
              </a:spcAft>
              <a:buNone/>
            </a:pPr>
            <a:r>
              <a:rPr b="1" lang="es-CO" sz="1600">
                <a:solidFill>
                  <a:schemeClr val="dk1"/>
                </a:solidFill>
              </a:rPr>
              <a:t>Formatos clave:</a:t>
            </a:r>
            <a:endParaRPr b="1" sz="1600">
              <a:solidFill>
                <a:schemeClr val="dk1"/>
              </a:solidFill>
            </a:endParaRPr>
          </a:p>
          <a:p>
            <a:pPr indent="0" lvl="0" marL="0" marR="0" rtl="0" algn="l">
              <a:spcBef>
                <a:spcPts val="0"/>
              </a:spcBef>
              <a:spcAft>
                <a:spcPts val="0"/>
              </a:spcAft>
              <a:buNone/>
            </a:pPr>
            <a:r>
              <a:rPr lang="es-CO" sz="1600">
                <a:solidFill>
                  <a:schemeClr val="dk1"/>
                </a:solidFill>
              </a:rPr>
              <a:t>Hilos explicativos.</a:t>
            </a:r>
            <a:endParaRPr sz="1600">
              <a:solidFill>
                <a:schemeClr val="dk1"/>
              </a:solidFill>
            </a:endParaRPr>
          </a:p>
          <a:p>
            <a:pPr indent="0" lvl="0" marL="0" marR="0" rtl="0" algn="l">
              <a:spcBef>
                <a:spcPts val="0"/>
              </a:spcBef>
              <a:spcAft>
                <a:spcPts val="0"/>
              </a:spcAft>
              <a:buNone/>
            </a:pPr>
            <a:r>
              <a:rPr lang="es-CO" sz="1600">
                <a:solidFill>
                  <a:schemeClr val="dk1"/>
                </a:solidFill>
              </a:rPr>
              <a:t>Datos claros.</a:t>
            </a:r>
            <a:endParaRPr sz="1600">
              <a:solidFill>
                <a:schemeClr val="dk1"/>
              </a:solidFill>
            </a:endParaRPr>
          </a:p>
          <a:p>
            <a:pPr indent="0" lvl="0" marL="0" marR="0" rtl="0" algn="l">
              <a:spcBef>
                <a:spcPts val="0"/>
              </a:spcBef>
              <a:spcAft>
                <a:spcPts val="0"/>
              </a:spcAft>
              <a:buNone/>
            </a:pPr>
            <a:r>
              <a:rPr lang="es-CO" sz="1600">
                <a:solidFill>
                  <a:schemeClr val="dk1"/>
                </a:solidFill>
              </a:rPr>
              <a:t>Acompañamiento a noticias.</a:t>
            </a:r>
            <a:endParaRPr sz="1600">
              <a:solidFill>
                <a:schemeClr val="dk1"/>
              </a:solidFill>
            </a:endParaRPr>
          </a:p>
          <a:p>
            <a:pPr indent="0" lvl="0" marL="0" marR="0" rtl="0" algn="l">
              <a:spcBef>
                <a:spcPts val="0"/>
              </a:spcBef>
              <a:spcAft>
                <a:spcPts val="0"/>
              </a:spcAft>
              <a:buNone/>
            </a:pPr>
            <a:r>
              <a:t/>
            </a:r>
            <a:endParaRPr sz="1600">
              <a:solidFill>
                <a:schemeClr val="dk1"/>
              </a:solidFill>
            </a:endParaRPr>
          </a:p>
          <a:p>
            <a:pPr indent="0" lvl="0" marL="0" marR="0" rtl="0" algn="l">
              <a:spcBef>
                <a:spcPts val="0"/>
              </a:spcBef>
              <a:spcAft>
                <a:spcPts val="0"/>
              </a:spcAft>
              <a:buNone/>
            </a:pPr>
            <a:r>
              <a:t/>
            </a:r>
            <a:endParaRPr sz="1600">
              <a:solidFill>
                <a:schemeClr val="dk1"/>
              </a:solidFill>
            </a:endParaRPr>
          </a:p>
          <a:p>
            <a:pPr indent="0" lvl="0" marL="0" marR="0" rtl="0" algn="l">
              <a:spcBef>
                <a:spcPts val="0"/>
              </a:spcBef>
              <a:spcAft>
                <a:spcPts val="0"/>
              </a:spcAft>
              <a:buNone/>
            </a:pPr>
            <a:r>
              <a:t/>
            </a:r>
            <a:endParaRPr sz="1600">
              <a:solidFill>
                <a:schemeClr val="dk1"/>
              </a:solidFill>
            </a:endParaRPr>
          </a:p>
        </p:txBody>
      </p:sp>
      <p:pic>
        <p:nvPicPr>
          <p:cNvPr id="141" name="Google Shape;141;g3f49381d85d_0_14" title="Chart"/>
          <p:cNvPicPr preferRelativeResize="0"/>
          <p:nvPr/>
        </p:nvPicPr>
        <p:blipFill rotWithShape="1">
          <a:blip r:embed="rId3">
            <a:alphaModFix/>
          </a:blip>
          <a:srcRect b="-1830" l="0" r="0" t="1830"/>
          <a:stretch/>
        </p:blipFill>
        <p:spPr>
          <a:xfrm>
            <a:off x="159425" y="1388714"/>
            <a:ext cx="5550849" cy="4170674"/>
          </a:xfrm>
          <a:prstGeom prst="rect">
            <a:avLst/>
          </a:prstGeom>
          <a:noFill/>
          <a:ln>
            <a:noFill/>
          </a:ln>
        </p:spPr>
      </p:pic>
      <p:graphicFrame>
        <p:nvGraphicFramePr>
          <p:cNvPr id="142" name="Google Shape;142;g3f49381d85d_0_14"/>
          <p:cNvGraphicFramePr/>
          <p:nvPr/>
        </p:nvGraphicFramePr>
        <p:xfrm>
          <a:off x="6250089" y="3441938"/>
          <a:ext cx="3000000" cy="3000000"/>
        </p:xfrm>
        <a:graphic>
          <a:graphicData uri="http://schemas.openxmlformats.org/drawingml/2006/table">
            <a:tbl>
              <a:tblPr>
                <a:noFill/>
                <a:tableStyleId>{8A4E1A22-D84B-4A5D-91EA-E38B5951A781}</a:tableStyleId>
              </a:tblPr>
              <a:tblGrid>
                <a:gridCol w="2705475"/>
                <a:gridCol w="2468800"/>
              </a:tblGrid>
              <a:tr h="384925">
                <a:tc gridSpan="2">
                  <a:txBody>
                    <a:bodyPr/>
                    <a:lstStyle/>
                    <a:p>
                      <a:pPr indent="0" lvl="0" marL="0" marR="0" rtl="0" algn="ctr">
                        <a:lnSpc>
                          <a:spcPct val="100000"/>
                        </a:lnSpc>
                        <a:spcBef>
                          <a:spcPts val="0"/>
                        </a:spcBef>
                        <a:spcAft>
                          <a:spcPts val="0"/>
                        </a:spcAft>
                        <a:buClr>
                          <a:srgbClr val="000000"/>
                        </a:buClr>
                        <a:buSzPts val="1800"/>
                        <a:buFont typeface="Arial"/>
                        <a:buNone/>
                      </a:pPr>
                      <a:r>
                        <a:rPr b="1" lang="es-CO" sz="1800" u="none" cap="none" strike="noStrike">
                          <a:solidFill>
                            <a:srgbClr val="009680"/>
                          </a:solidFill>
                          <a:latin typeface="Twentieth Century"/>
                          <a:ea typeface="Twentieth Century"/>
                          <a:cs typeface="Twentieth Century"/>
                          <a:sym typeface="Twentieth Century"/>
                        </a:rPr>
                        <a:t>SEGUIDORES</a:t>
                      </a:r>
                      <a:endParaRPr b="1" i="0" sz="1800" u="none" cap="none" strike="noStrike">
                        <a:solidFill>
                          <a:srgbClr val="009680"/>
                        </a:solidFill>
                        <a:latin typeface="Twentieth Century"/>
                        <a:ea typeface="Twentieth Century"/>
                        <a:cs typeface="Twentieth Century"/>
                        <a:sym typeface="Twentieth Century"/>
                      </a:endParaRPr>
                    </a:p>
                  </a:txBody>
                  <a:tcPr marT="6350" marB="0" marR="6350" marL="6350" anchor="b">
                    <a:solidFill>
                      <a:srgbClr val="BEE0D5"/>
                    </a:solidFill>
                  </a:tcPr>
                </a:tc>
                <a:tc hMerge="1"/>
              </a:tr>
              <a:tr h="460425">
                <a:tc>
                  <a:txBody>
                    <a:bodyPr/>
                    <a:lstStyle/>
                    <a:p>
                      <a:pPr indent="0" lvl="0" marL="0" marR="0" rtl="0" algn="l">
                        <a:lnSpc>
                          <a:spcPct val="100000"/>
                        </a:lnSpc>
                        <a:spcBef>
                          <a:spcPts val="0"/>
                        </a:spcBef>
                        <a:spcAft>
                          <a:spcPts val="0"/>
                        </a:spcAft>
                        <a:buClr>
                          <a:srgbClr val="000000"/>
                        </a:buClr>
                        <a:buSzPts val="1800"/>
                        <a:buFont typeface="Arial"/>
                        <a:buNone/>
                      </a:pPr>
                      <a:r>
                        <a:rPr lang="es-CO" sz="1800" u="none" cap="none" strike="noStrike">
                          <a:solidFill>
                            <a:srgbClr val="009680"/>
                          </a:solidFill>
                          <a:latin typeface="Twentieth Century"/>
                          <a:ea typeface="Twentieth Century"/>
                          <a:cs typeface="Twentieth Century"/>
                          <a:sym typeface="Twentieth Century"/>
                        </a:rPr>
                        <a:t>ENERO</a:t>
                      </a:r>
                      <a:endParaRPr b="0" i="0" sz="1800" u="none" cap="none" strike="noStrike">
                        <a:solidFill>
                          <a:srgbClr val="009680"/>
                        </a:solidFill>
                        <a:latin typeface="Twentieth Century"/>
                        <a:ea typeface="Twentieth Century"/>
                        <a:cs typeface="Twentieth Century"/>
                        <a:sym typeface="Twentieth Century"/>
                      </a:endParaRPr>
                    </a:p>
                  </a:txBody>
                  <a:tcPr marT="6350" marB="0" marR="6350" marL="6350" anchor="b">
                    <a:solidFill>
                      <a:srgbClr val="BEE0D5"/>
                    </a:solidFill>
                  </a:tcPr>
                </a:tc>
                <a:tc>
                  <a:txBody>
                    <a:bodyPr/>
                    <a:lstStyle/>
                    <a:p>
                      <a:pPr indent="0" lvl="0" marL="0" marR="0" rtl="0" algn="ctr">
                        <a:lnSpc>
                          <a:spcPct val="115000"/>
                        </a:lnSpc>
                        <a:spcBef>
                          <a:spcPts val="0"/>
                        </a:spcBef>
                        <a:spcAft>
                          <a:spcPts val="0"/>
                        </a:spcAft>
                        <a:buClr>
                          <a:srgbClr val="000000"/>
                        </a:buClr>
                        <a:buSzPts val="1800"/>
                        <a:buFont typeface="Arial"/>
                        <a:buNone/>
                      </a:pPr>
                      <a:r>
                        <a:rPr lang="es-CO" sz="1800">
                          <a:latin typeface="Twentieth Century"/>
                          <a:ea typeface="Twentieth Century"/>
                          <a:cs typeface="Twentieth Century"/>
                          <a:sym typeface="Twentieth Century"/>
                        </a:rPr>
                        <a:t>68.996 mil </a:t>
                      </a:r>
                      <a:endParaRPr sz="1800">
                        <a:latin typeface="Twentieth Century"/>
                        <a:ea typeface="Twentieth Century"/>
                        <a:cs typeface="Twentieth Century"/>
                        <a:sym typeface="Twentieth Century"/>
                      </a:endParaRPr>
                    </a:p>
                  </a:txBody>
                  <a:tcPr marT="63500" marB="63500" marR="63500" marL="63500">
                    <a:solidFill>
                      <a:srgbClr val="BEE0D5"/>
                    </a:solidFill>
                  </a:tcPr>
                </a:tc>
              </a:tr>
              <a:tr h="460425">
                <a:tc>
                  <a:txBody>
                    <a:bodyPr/>
                    <a:lstStyle/>
                    <a:p>
                      <a:pPr indent="0" lvl="0" marL="0" marR="0" rtl="0" algn="l">
                        <a:lnSpc>
                          <a:spcPct val="100000"/>
                        </a:lnSpc>
                        <a:spcBef>
                          <a:spcPts val="0"/>
                        </a:spcBef>
                        <a:spcAft>
                          <a:spcPts val="0"/>
                        </a:spcAft>
                        <a:buClr>
                          <a:srgbClr val="000000"/>
                        </a:buClr>
                        <a:buSzPts val="1800"/>
                        <a:buFont typeface="Arial"/>
                        <a:buNone/>
                      </a:pPr>
                      <a:r>
                        <a:rPr b="0" i="0" lang="es-CO" sz="1800" u="none" cap="none" strike="noStrike">
                          <a:solidFill>
                            <a:srgbClr val="009680"/>
                          </a:solidFill>
                          <a:latin typeface="Twentieth Century"/>
                          <a:ea typeface="Twentieth Century"/>
                          <a:cs typeface="Twentieth Century"/>
                          <a:sym typeface="Twentieth Century"/>
                        </a:rPr>
                        <a:t>FEBRERO</a:t>
                      </a:r>
                      <a:endParaRPr b="0" i="0" sz="1800" u="none" cap="none" strike="noStrike">
                        <a:solidFill>
                          <a:srgbClr val="009680"/>
                        </a:solidFill>
                        <a:latin typeface="Twentieth Century"/>
                        <a:ea typeface="Twentieth Century"/>
                        <a:cs typeface="Twentieth Century"/>
                        <a:sym typeface="Twentieth Century"/>
                      </a:endParaRPr>
                    </a:p>
                  </a:txBody>
                  <a:tcPr marT="6350" marB="0" marR="6350" marL="6350" anchor="b">
                    <a:solidFill>
                      <a:srgbClr val="BEE0D5"/>
                    </a:solidFill>
                  </a:tcPr>
                </a:tc>
                <a:tc>
                  <a:txBody>
                    <a:bodyPr/>
                    <a:lstStyle/>
                    <a:p>
                      <a:pPr indent="0" lvl="0" marL="0" rtl="0" algn="ctr">
                        <a:lnSpc>
                          <a:spcPct val="115000"/>
                        </a:lnSpc>
                        <a:spcBef>
                          <a:spcPts val="0"/>
                        </a:spcBef>
                        <a:spcAft>
                          <a:spcPts val="0"/>
                        </a:spcAft>
                        <a:buNone/>
                      </a:pPr>
                      <a:r>
                        <a:rPr lang="es-CO" sz="1800">
                          <a:latin typeface="Twentieth Century"/>
                          <a:ea typeface="Twentieth Century"/>
                          <a:cs typeface="Twentieth Century"/>
                          <a:sym typeface="Twentieth Century"/>
                        </a:rPr>
                        <a:t>69.110 mil</a:t>
                      </a:r>
                      <a:endParaRPr/>
                    </a:p>
                  </a:txBody>
                  <a:tcPr marT="63500" marB="63500" marR="63500" marL="63500">
                    <a:solidFill>
                      <a:srgbClr val="BEE0D5"/>
                    </a:solidFill>
                  </a:tcPr>
                </a:tc>
              </a:tr>
              <a:tr h="460425">
                <a:tc>
                  <a:txBody>
                    <a:bodyPr/>
                    <a:lstStyle/>
                    <a:p>
                      <a:pPr indent="0" lvl="0" marL="0" marR="0" rtl="0" algn="l">
                        <a:lnSpc>
                          <a:spcPct val="100000"/>
                        </a:lnSpc>
                        <a:spcBef>
                          <a:spcPts val="0"/>
                        </a:spcBef>
                        <a:spcAft>
                          <a:spcPts val="0"/>
                        </a:spcAft>
                        <a:buClr>
                          <a:srgbClr val="000000"/>
                        </a:buClr>
                        <a:buSzPts val="1800"/>
                        <a:buFont typeface="Arial"/>
                        <a:buNone/>
                      </a:pPr>
                      <a:r>
                        <a:rPr b="0" i="0" lang="es-CO" sz="1800" u="none" cap="none" strike="noStrike">
                          <a:solidFill>
                            <a:srgbClr val="009680"/>
                          </a:solidFill>
                          <a:latin typeface="Twentieth Century"/>
                          <a:ea typeface="Twentieth Century"/>
                          <a:cs typeface="Twentieth Century"/>
                          <a:sym typeface="Twentieth Century"/>
                        </a:rPr>
                        <a:t>MARZO</a:t>
                      </a:r>
                      <a:endParaRPr sz="1800" u="none" cap="none" strike="noStrike"/>
                    </a:p>
                  </a:txBody>
                  <a:tcPr marT="6350" marB="0" marR="6350" marL="6350" anchor="b">
                    <a:solidFill>
                      <a:srgbClr val="BEE0D5"/>
                    </a:solidFill>
                  </a:tcPr>
                </a:tc>
                <a:tc>
                  <a:txBody>
                    <a:bodyPr/>
                    <a:lstStyle/>
                    <a:p>
                      <a:pPr indent="0" lvl="0" marL="0" rtl="0" algn="ctr">
                        <a:lnSpc>
                          <a:spcPct val="115000"/>
                        </a:lnSpc>
                        <a:spcBef>
                          <a:spcPts val="0"/>
                        </a:spcBef>
                        <a:spcAft>
                          <a:spcPts val="0"/>
                        </a:spcAft>
                        <a:buNone/>
                      </a:pPr>
                      <a:r>
                        <a:rPr lang="es-CO" sz="1800">
                          <a:latin typeface="Twentieth Century"/>
                          <a:ea typeface="Twentieth Century"/>
                          <a:cs typeface="Twentieth Century"/>
                          <a:sym typeface="Twentieth Century"/>
                        </a:rPr>
                        <a:t>69.142 mil</a:t>
                      </a:r>
                      <a:endParaRPr/>
                    </a:p>
                  </a:txBody>
                  <a:tcPr marT="63500" marB="63500" marR="63500" marL="63500">
                    <a:solidFill>
                      <a:srgbClr val="BEE0D5"/>
                    </a:solidFill>
                  </a:tcPr>
                </a:tc>
              </a:tr>
              <a:tr h="460425">
                <a:tc>
                  <a:txBody>
                    <a:bodyPr/>
                    <a:lstStyle/>
                    <a:p>
                      <a:pPr indent="0" lvl="0" marL="0" marR="0" rtl="0" algn="l">
                        <a:lnSpc>
                          <a:spcPct val="100000"/>
                        </a:lnSpc>
                        <a:spcBef>
                          <a:spcPts val="0"/>
                        </a:spcBef>
                        <a:spcAft>
                          <a:spcPts val="0"/>
                        </a:spcAft>
                        <a:buClr>
                          <a:srgbClr val="000000"/>
                        </a:buClr>
                        <a:buSzPts val="1800"/>
                        <a:buFont typeface="Arial"/>
                        <a:buNone/>
                      </a:pPr>
                      <a:r>
                        <a:rPr b="0" i="0" lang="es-CO" sz="1800" u="none" cap="none" strike="noStrike">
                          <a:solidFill>
                            <a:srgbClr val="009680"/>
                          </a:solidFill>
                          <a:latin typeface="Twentieth Century"/>
                          <a:ea typeface="Twentieth Century"/>
                          <a:cs typeface="Twentieth Century"/>
                          <a:sym typeface="Twentieth Century"/>
                        </a:rPr>
                        <a:t>ABRIL</a:t>
                      </a:r>
                      <a:endParaRPr sz="1800" u="none" cap="none" strike="noStrike"/>
                    </a:p>
                  </a:txBody>
                  <a:tcPr marT="6350" marB="0" marR="6350" marL="6350" anchor="b">
                    <a:solidFill>
                      <a:srgbClr val="BEE0D5"/>
                    </a:solidFill>
                  </a:tcPr>
                </a:tc>
                <a:tc>
                  <a:txBody>
                    <a:bodyPr/>
                    <a:lstStyle/>
                    <a:p>
                      <a:pPr indent="0" lvl="0" marL="0" rtl="0" algn="ctr">
                        <a:lnSpc>
                          <a:spcPct val="115000"/>
                        </a:lnSpc>
                        <a:spcBef>
                          <a:spcPts val="0"/>
                        </a:spcBef>
                        <a:spcAft>
                          <a:spcPts val="0"/>
                        </a:spcAft>
                        <a:buNone/>
                      </a:pPr>
                      <a:r>
                        <a:rPr lang="es-CO" sz="1800">
                          <a:latin typeface="Twentieth Century"/>
                          <a:ea typeface="Twentieth Century"/>
                          <a:cs typeface="Twentieth Century"/>
                          <a:sym typeface="Twentieth Century"/>
                        </a:rPr>
                        <a:t>69.164 mil</a:t>
                      </a:r>
                      <a:endParaRPr/>
                    </a:p>
                  </a:txBody>
                  <a:tcPr marT="63500" marB="63500" marR="63500" marL="63500">
                    <a:solidFill>
                      <a:srgbClr val="BEE0D5"/>
                    </a:solidFill>
                  </a:tcPr>
                </a:tc>
              </a:tr>
              <a:tr h="384925">
                <a:tc>
                  <a:txBody>
                    <a:bodyPr/>
                    <a:lstStyle/>
                    <a:p>
                      <a:pPr indent="0" lvl="0" marL="0" marR="0" rtl="0" algn="l">
                        <a:lnSpc>
                          <a:spcPct val="100000"/>
                        </a:lnSpc>
                        <a:spcBef>
                          <a:spcPts val="0"/>
                        </a:spcBef>
                        <a:spcAft>
                          <a:spcPts val="0"/>
                        </a:spcAft>
                        <a:buClr>
                          <a:srgbClr val="000000"/>
                        </a:buClr>
                        <a:buSzPts val="1800"/>
                        <a:buFont typeface="Arial"/>
                        <a:buNone/>
                      </a:pPr>
                      <a:r>
                        <a:rPr b="0" i="0" lang="es-CO" sz="1800" u="none" cap="none" strike="noStrike">
                          <a:solidFill>
                            <a:srgbClr val="009680"/>
                          </a:solidFill>
                          <a:latin typeface="Twentieth Century"/>
                          <a:ea typeface="Twentieth Century"/>
                          <a:cs typeface="Twentieth Century"/>
                          <a:sym typeface="Twentieth Century"/>
                        </a:rPr>
                        <a:t>MAYO</a:t>
                      </a:r>
                      <a:endParaRPr b="0" i="0" sz="1800" u="none" cap="none" strike="noStrike">
                        <a:solidFill>
                          <a:srgbClr val="009680"/>
                        </a:solidFill>
                        <a:latin typeface="Twentieth Century"/>
                        <a:ea typeface="Twentieth Century"/>
                        <a:cs typeface="Twentieth Century"/>
                        <a:sym typeface="Twentieth Century"/>
                      </a:endParaRPr>
                    </a:p>
                  </a:txBody>
                  <a:tcPr marT="6350" marB="0" marR="6350" marL="6350" anchor="b">
                    <a:solidFill>
                      <a:srgbClr val="BEE0D5"/>
                    </a:solidFill>
                  </a:tcPr>
                </a:tc>
                <a:tc>
                  <a:txBody>
                    <a:bodyPr/>
                    <a:lstStyle/>
                    <a:p>
                      <a:pPr indent="0" lvl="0" marL="0" rtl="0" algn="ctr">
                        <a:lnSpc>
                          <a:spcPct val="115000"/>
                        </a:lnSpc>
                        <a:spcBef>
                          <a:spcPts val="0"/>
                        </a:spcBef>
                        <a:spcAft>
                          <a:spcPts val="0"/>
                        </a:spcAft>
                        <a:buNone/>
                      </a:pPr>
                      <a:r>
                        <a:rPr lang="es-CO" sz="1800">
                          <a:latin typeface="Twentieth Century"/>
                          <a:ea typeface="Twentieth Century"/>
                          <a:cs typeface="Twentieth Century"/>
                          <a:sym typeface="Twentieth Century"/>
                        </a:rPr>
                        <a:t>69.229 mil</a:t>
                      </a:r>
                      <a:endParaRPr/>
                    </a:p>
                  </a:txBody>
                  <a:tcPr marT="6350" marB="0" marR="6350" marL="6350" anchor="b">
                    <a:solidFill>
                      <a:srgbClr val="BEE0D5"/>
                    </a:solidFill>
                  </a:tcPr>
                </a:tc>
              </a:tr>
              <a:tr h="384925">
                <a:tc>
                  <a:txBody>
                    <a:bodyPr/>
                    <a:lstStyle/>
                    <a:p>
                      <a:pPr indent="0" lvl="0" marL="0" marR="0" rtl="0" algn="l">
                        <a:lnSpc>
                          <a:spcPct val="100000"/>
                        </a:lnSpc>
                        <a:spcBef>
                          <a:spcPts val="0"/>
                        </a:spcBef>
                        <a:spcAft>
                          <a:spcPts val="0"/>
                        </a:spcAft>
                        <a:buNone/>
                      </a:pPr>
                      <a:r>
                        <a:rPr lang="es-CO" sz="1800">
                          <a:latin typeface="Twentieth Century"/>
                          <a:ea typeface="Twentieth Century"/>
                          <a:cs typeface="Twentieth Century"/>
                          <a:sym typeface="Twentieth Century"/>
                        </a:rPr>
                        <a:t>JUNIO</a:t>
                      </a:r>
                      <a:endParaRPr b="0" i="0" sz="1800" u="none" cap="none" strike="noStrike">
                        <a:solidFill>
                          <a:srgbClr val="009680"/>
                        </a:solidFill>
                        <a:latin typeface="Twentieth Century"/>
                        <a:ea typeface="Twentieth Century"/>
                        <a:cs typeface="Twentieth Century"/>
                        <a:sym typeface="Twentieth Century"/>
                      </a:endParaRPr>
                    </a:p>
                  </a:txBody>
                  <a:tcPr marT="6350" marB="0" marR="6350" marL="6350" anchor="b">
                    <a:solidFill>
                      <a:srgbClr val="BEE0D5"/>
                    </a:solidFill>
                  </a:tcPr>
                </a:tc>
                <a:tc>
                  <a:txBody>
                    <a:bodyPr/>
                    <a:lstStyle/>
                    <a:p>
                      <a:pPr indent="0" lvl="0" marL="0" rtl="0" algn="ctr">
                        <a:lnSpc>
                          <a:spcPct val="115000"/>
                        </a:lnSpc>
                        <a:spcBef>
                          <a:spcPts val="0"/>
                        </a:spcBef>
                        <a:spcAft>
                          <a:spcPts val="0"/>
                        </a:spcAft>
                        <a:buClr>
                          <a:schemeClr val="dk1"/>
                        </a:buClr>
                        <a:buSzPts val="1100"/>
                        <a:buFont typeface="Arial"/>
                        <a:buNone/>
                      </a:pPr>
                      <a:r>
                        <a:rPr lang="es-CO" sz="1800">
                          <a:latin typeface="Twentieth Century"/>
                          <a:ea typeface="Twentieth Century"/>
                          <a:cs typeface="Twentieth Century"/>
                          <a:sym typeface="Twentieth Century"/>
                        </a:rPr>
                        <a:t>69.173 mil</a:t>
                      </a:r>
                      <a:endParaRPr/>
                    </a:p>
                  </a:txBody>
                  <a:tcPr marT="6350" marB="0" marR="6350" marL="6350" anchor="b">
                    <a:solidFill>
                      <a:srgbClr val="BEE0D5"/>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cxnSp>
        <p:nvCxnSpPr>
          <p:cNvPr id="147" name="Google Shape;147;g3f49381d85d_0_22"/>
          <p:cNvCxnSpPr/>
          <p:nvPr/>
        </p:nvCxnSpPr>
        <p:spPr>
          <a:xfrm>
            <a:off x="6003842" y="1349978"/>
            <a:ext cx="5710200" cy="0"/>
          </a:xfrm>
          <a:prstGeom prst="straightConnector1">
            <a:avLst/>
          </a:prstGeom>
          <a:noFill/>
          <a:ln cap="flat" cmpd="sng" w="19050">
            <a:solidFill>
              <a:srgbClr val="A6E99B"/>
            </a:solidFill>
            <a:prstDash val="solid"/>
            <a:miter lim="8000"/>
            <a:headEnd len="sm" w="sm" type="none"/>
            <a:tailEnd len="sm" w="sm" type="none"/>
          </a:ln>
        </p:spPr>
      </p:cxnSp>
      <p:sp>
        <p:nvSpPr>
          <p:cNvPr id="148" name="Google Shape;148;g3f49381d85d_0_22"/>
          <p:cNvSpPr txBox="1"/>
          <p:nvPr/>
        </p:nvSpPr>
        <p:spPr>
          <a:xfrm>
            <a:off x="5869102" y="434025"/>
            <a:ext cx="3971100" cy="1785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O" sz="4800">
                <a:solidFill>
                  <a:srgbClr val="009480"/>
                </a:solidFill>
                <a:latin typeface="Montserrat"/>
                <a:ea typeface="Montserrat"/>
                <a:cs typeface="Montserrat"/>
                <a:sym typeface="Montserrat"/>
              </a:rPr>
              <a:t>TikTok</a:t>
            </a:r>
            <a:endParaRPr b="1" sz="4800">
              <a:solidFill>
                <a:srgbClr val="009480"/>
              </a:solidFill>
              <a:latin typeface="Montserrat"/>
              <a:ea typeface="Montserrat"/>
              <a:cs typeface="Montserrat"/>
              <a:sym typeface="Montserrat"/>
            </a:endParaRPr>
          </a:p>
          <a:p>
            <a:pPr indent="0" lvl="0" marL="0" marR="0" rtl="0" algn="l">
              <a:spcBef>
                <a:spcPts val="0"/>
              </a:spcBef>
              <a:spcAft>
                <a:spcPts val="0"/>
              </a:spcAft>
              <a:buNone/>
            </a:pPr>
            <a:r>
              <a:t/>
            </a:r>
            <a:endParaRPr b="1" sz="4800">
              <a:solidFill>
                <a:srgbClr val="009480"/>
              </a:solidFill>
              <a:latin typeface="Montserrat"/>
              <a:ea typeface="Montserrat"/>
              <a:cs typeface="Montserrat"/>
              <a:sym typeface="Montserrat"/>
            </a:endParaRPr>
          </a:p>
          <a:p>
            <a:pPr indent="0" lvl="0" marL="0" marR="0" rtl="0" algn="l">
              <a:spcBef>
                <a:spcPts val="0"/>
              </a:spcBef>
              <a:spcAft>
                <a:spcPts val="0"/>
              </a:spcAft>
              <a:buNone/>
            </a:pPr>
            <a:r>
              <a:t/>
            </a:r>
            <a:endParaRPr/>
          </a:p>
        </p:txBody>
      </p:sp>
      <p:sp>
        <p:nvSpPr>
          <p:cNvPr id="149" name="Google Shape;149;g3f49381d85d_0_22"/>
          <p:cNvSpPr txBox="1"/>
          <p:nvPr/>
        </p:nvSpPr>
        <p:spPr>
          <a:xfrm>
            <a:off x="5927950" y="1452850"/>
            <a:ext cx="5550900" cy="2555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600">
                <a:solidFill>
                  <a:schemeClr val="dk1"/>
                </a:solidFill>
              </a:rPr>
              <a:t>Pedagogía rápida, alcance masivo y explicación de procesos complejos. Rol: Explicar lo complejo de forma simple.</a:t>
            </a:r>
            <a:endParaRPr sz="1600">
              <a:solidFill>
                <a:schemeClr val="dk1"/>
              </a:solidFill>
            </a:endParaRPr>
          </a:p>
          <a:p>
            <a:pPr indent="0" lvl="0" marL="0" marR="0" rtl="0" algn="l">
              <a:spcBef>
                <a:spcPts val="0"/>
              </a:spcBef>
              <a:spcAft>
                <a:spcPts val="0"/>
              </a:spcAft>
              <a:buNone/>
            </a:pPr>
            <a:r>
              <a:t/>
            </a:r>
            <a:endParaRPr sz="1600">
              <a:solidFill>
                <a:schemeClr val="dk1"/>
              </a:solidFill>
            </a:endParaRPr>
          </a:p>
          <a:p>
            <a:pPr indent="0" lvl="0" marL="0" marR="0" rtl="0" algn="l">
              <a:spcBef>
                <a:spcPts val="0"/>
              </a:spcBef>
              <a:spcAft>
                <a:spcPts val="0"/>
              </a:spcAft>
              <a:buNone/>
            </a:pPr>
            <a:r>
              <a:rPr b="1" lang="es-CO" sz="1600">
                <a:solidFill>
                  <a:schemeClr val="dk1"/>
                </a:solidFill>
              </a:rPr>
              <a:t>Tendencia 2026: </a:t>
            </a:r>
            <a:endParaRPr b="1" sz="1600">
              <a:solidFill>
                <a:schemeClr val="dk1"/>
              </a:solidFill>
            </a:endParaRPr>
          </a:p>
          <a:p>
            <a:pPr indent="0" lvl="0" marL="0" marR="0" rtl="0" algn="l">
              <a:spcBef>
                <a:spcPts val="0"/>
              </a:spcBef>
              <a:spcAft>
                <a:spcPts val="0"/>
              </a:spcAft>
              <a:buNone/>
            </a:pPr>
            <a:r>
              <a:rPr lang="es-CO" sz="1600">
                <a:solidFill>
                  <a:schemeClr val="dk1"/>
                </a:solidFill>
              </a:rPr>
              <a:t>TikTok educativo, no solo entretenimiento.</a:t>
            </a:r>
            <a:endParaRPr sz="1600">
              <a:solidFill>
                <a:schemeClr val="dk1"/>
              </a:solidFill>
            </a:endParaRPr>
          </a:p>
          <a:p>
            <a:pPr indent="0" lvl="0" marL="0" marR="0" rtl="0" algn="l">
              <a:spcBef>
                <a:spcPts val="0"/>
              </a:spcBef>
              <a:spcAft>
                <a:spcPts val="0"/>
              </a:spcAft>
              <a:buNone/>
            </a:pPr>
            <a:r>
              <a:t/>
            </a:r>
            <a:endParaRPr sz="1600">
              <a:solidFill>
                <a:schemeClr val="dk1"/>
              </a:solidFill>
            </a:endParaRPr>
          </a:p>
          <a:p>
            <a:pPr indent="0" lvl="0" marL="0" marR="0" rtl="0" algn="l">
              <a:spcBef>
                <a:spcPts val="0"/>
              </a:spcBef>
              <a:spcAft>
                <a:spcPts val="0"/>
              </a:spcAft>
              <a:buNone/>
            </a:pPr>
            <a:r>
              <a:t/>
            </a:r>
            <a:endParaRPr sz="1600">
              <a:solidFill>
                <a:schemeClr val="dk1"/>
              </a:solidFill>
            </a:endParaRPr>
          </a:p>
          <a:p>
            <a:pPr indent="0" lvl="0" marL="0" marR="0" rtl="0" algn="l">
              <a:spcBef>
                <a:spcPts val="0"/>
              </a:spcBef>
              <a:spcAft>
                <a:spcPts val="0"/>
              </a:spcAft>
              <a:buNone/>
            </a:pPr>
            <a:r>
              <a:t/>
            </a:r>
            <a:endParaRPr sz="1600">
              <a:solidFill>
                <a:schemeClr val="dk1"/>
              </a:solidFill>
            </a:endParaRPr>
          </a:p>
          <a:p>
            <a:pPr indent="0" lvl="0" marL="0" marR="0" rtl="0" algn="l">
              <a:spcBef>
                <a:spcPts val="0"/>
              </a:spcBef>
              <a:spcAft>
                <a:spcPts val="0"/>
              </a:spcAft>
              <a:buNone/>
            </a:pPr>
            <a:r>
              <a:t/>
            </a:r>
            <a:endParaRPr sz="1600">
              <a:solidFill>
                <a:schemeClr val="dk1"/>
              </a:solidFill>
            </a:endParaRPr>
          </a:p>
        </p:txBody>
      </p:sp>
      <p:pic>
        <p:nvPicPr>
          <p:cNvPr id="150" name="Google Shape;150;g3f49381d85d_0_22" title="Chart"/>
          <p:cNvPicPr preferRelativeResize="0"/>
          <p:nvPr/>
        </p:nvPicPr>
        <p:blipFill rotWithShape="1">
          <a:blip r:embed="rId3">
            <a:alphaModFix/>
          </a:blip>
          <a:srcRect b="-1830" l="0" r="0" t="1830"/>
          <a:stretch/>
        </p:blipFill>
        <p:spPr>
          <a:xfrm>
            <a:off x="159425" y="1253950"/>
            <a:ext cx="5550849" cy="4170674"/>
          </a:xfrm>
          <a:prstGeom prst="rect">
            <a:avLst/>
          </a:prstGeom>
          <a:noFill/>
          <a:ln>
            <a:noFill/>
          </a:ln>
        </p:spPr>
      </p:pic>
      <p:graphicFrame>
        <p:nvGraphicFramePr>
          <p:cNvPr id="151" name="Google Shape;151;g3f49381d85d_0_22"/>
          <p:cNvGraphicFramePr/>
          <p:nvPr/>
        </p:nvGraphicFramePr>
        <p:xfrm>
          <a:off x="6250089" y="3441938"/>
          <a:ext cx="3000000" cy="3000000"/>
        </p:xfrm>
        <a:graphic>
          <a:graphicData uri="http://schemas.openxmlformats.org/drawingml/2006/table">
            <a:tbl>
              <a:tblPr>
                <a:noFill/>
                <a:tableStyleId>{8A4E1A22-D84B-4A5D-91EA-E38B5951A781}</a:tableStyleId>
              </a:tblPr>
              <a:tblGrid>
                <a:gridCol w="2705475"/>
                <a:gridCol w="2468800"/>
              </a:tblGrid>
              <a:tr h="384925">
                <a:tc gridSpan="2">
                  <a:txBody>
                    <a:bodyPr/>
                    <a:lstStyle/>
                    <a:p>
                      <a:pPr indent="0" lvl="0" marL="0" marR="0" rtl="0" algn="ctr">
                        <a:lnSpc>
                          <a:spcPct val="100000"/>
                        </a:lnSpc>
                        <a:spcBef>
                          <a:spcPts val="0"/>
                        </a:spcBef>
                        <a:spcAft>
                          <a:spcPts val="0"/>
                        </a:spcAft>
                        <a:buClr>
                          <a:srgbClr val="000000"/>
                        </a:buClr>
                        <a:buSzPts val="1800"/>
                        <a:buFont typeface="Arial"/>
                        <a:buNone/>
                      </a:pPr>
                      <a:r>
                        <a:rPr b="1" lang="es-CO" sz="1800" u="none" cap="none" strike="noStrike">
                          <a:solidFill>
                            <a:srgbClr val="009680"/>
                          </a:solidFill>
                          <a:latin typeface="Twentieth Century"/>
                          <a:ea typeface="Twentieth Century"/>
                          <a:cs typeface="Twentieth Century"/>
                          <a:sym typeface="Twentieth Century"/>
                        </a:rPr>
                        <a:t>SEGUIDORES</a:t>
                      </a:r>
                      <a:endParaRPr b="1" i="0" sz="1800" u="none" cap="none" strike="noStrike">
                        <a:solidFill>
                          <a:srgbClr val="009680"/>
                        </a:solidFill>
                        <a:latin typeface="Twentieth Century"/>
                        <a:ea typeface="Twentieth Century"/>
                        <a:cs typeface="Twentieth Century"/>
                        <a:sym typeface="Twentieth Century"/>
                      </a:endParaRPr>
                    </a:p>
                  </a:txBody>
                  <a:tcPr marT="6350" marB="0" marR="6350" marL="6350" anchor="b">
                    <a:solidFill>
                      <a:srgbClr val="BEE0D5"/>
                    </a:solidFill>
                  </a:tcPr>
                </a:tc>
                <a:tc hMerge="1"/>
              </a:tr>
              <a:tr h="460425">
                <a:tc>
                  <a:txBody>
                    <a:bodyPr/>
                    <a:lstStyle/>
                    <a:p>
                      <a:pPr indent="0" lvl="0" marL="0" marR="0" rtl="0" algn="l">
                        <a:lnSpc>
                          <a:spcPct val="100000"/>
                        </a:lnSpc>
                        <a:spcBef>
                          <a:spcPts val="0"/>
                        </a:spcBef>
                        <a:spcAft>
                          <a:spcPts val="0"/>
                        </a:spcAft>
                        <a:buClr>
                          <a:srgbClr val="000000"/>
                        </a:buClr>
                        <a:buSzPts val="1800"/>
                        <a:buFont typeface="Arial"/>
                        <a:buNone/>
                      </a:pPr>
                      <a:r>
                        <a:rPr lang="es-CO" sz="1800" u="none" cap="none" strike="noStrike">
                          <a:solidFill>
                            <a:srgbClr val="009680"/>
                          </a:solidFill>
                          <a:latin typeface="Twentieth Century"/>
                          <a:ea typeface="Twentieth Century"/>
                          <a:cs typeface="Twentieth Century"/>
                          <a:sym typeface="Twentieth Century"/>
                        </a:rPr>
                        <a:t>ENERO</a:t>
                      </a:r>
                      <a:endParaRPr b="0" i="0" sz="1800" u="none" cap="none" strike="noStrike">
                        <a:solidFill>
                          <a:srgbClr val="009680"/>
                        </a:solidFill>
                        <a:latin typeface="Twentieth Century"/>
                        <a:ea typeface="Twentieth Century"/>
                        <a:cs typeface="Twentieth Century"/>
                        <a:sym typeface="Twentieth Century"/>
                      </a:endParaRPr>
                    </a:p>
                  </a:txBody>
                  <a:tcPr marT="6350" marB="0" marR="6350" marL="6350" anchor="b">
                    <a:solidFill>
                      <a:srgbClr val="BEE0D5"/>
                    </a:solidFill>
                  </a:tcPr>
                </a:tc>
                <a:tc>
                  <a:txBody>
                    <a:bodyPr/>
                    <a:lstStyle/>
                    <a:p>
                      <a:pPr indent="0" lvl="0" marL="0" marR="0" rtl="0" algn="ctr">
                        <a:lnSpc>
                          <a:spcPct val="115000"/>
                        </a:lnSpc>
                        <a:spcBef>
                          <a:spcPts val="0"/>
                        </a:spcBef>
                        <a:spcAft>
                          <a:spcPts val="0"/>
                        </a:spcAft>
                        <a:buClr>
                          <a:srgbClr val="000000"/>
                        </a:buClr>
                        <a:buSzPts val="1800"/>
                        <a:buFont typeface="Arial"/>
                        <a:buNone/>
                      </a:pPr>
                      <a:r>
                        <a:rPr lang="es-CO" sz="1800">
                          <a:latin typeface="Twentieth Century"/>
                          <a:ea typeface="Twentieth Century"/>
                          <a:cs typeface="Twentieth Century"/>
                          <a:sym typeface="Twentieth Century"/>
                        </a:rPr>
                        <a:t>59.900 mil</a:t>
                      </a:r>
                      <a:endParaRPr sz="1800">
                        <a:latin typeface="Twentieth Century"/>
                        <a:ea typeface="Twentieth Century"/>
                        <a:cs typeface="Twentieth Century"/>
                        <a:sym typeface="Twentieth Century"/>
                      </a:endParaRPr>
                    </a:p>
                  </a:txBody>
                  <a:tcPr marT="63500" marB="63500" marR="63500" marL="63500">
                    <a:solidFill>
                      <a:srgbClr val="BEE0D5"/>
                    </a:solidFill>
                  </a:tcPr>
                </a:tc>
              </a:tr>
              <a:tr h="460425">
                <a:tc>
                  <a:txBody>
                    <a:bodyPr/>
                    <a:lstStyle/>
                    <a:p>
                      <a:pPr indent="0" lvl="0" marL="0" marR="0" rtl="0" algn="l">
                        <a:lnSpc>
                          <a:spcPct val="100000"/>
                        </a:lnSpc>
                        <a:spcBef>
                          <a:spcPts val="0"/>
                        </a:spcBef>
                        <a:spcAft>
                          <a:spcPts val="0"/>
                        </a:spcAft>
                        <a:buClr>
                          <a:srgbClr val="000000"/>
                        </a:buClr>
                        <a:buSzPts val="1800"/>
                        <a:buFont typeface="Arial"/>
                        <a:buNone/>
                      </a:pPr>
                      <a:r>
                        <a:rPr b="0" i="0" lang="es-CO" sz="1800" u="none" cap="none" strike="noStrike">
                          <a:solidFill>
                            <a:srgbClr val="009680"/>
                          </a:solidFill>
                          <a:latin typeface="Twentieth Century"/>
                          <a:ea typeface="Twentieth Century"/>
                          <a:cs typeface="Twentieth Century"/>
                          <a:sym typeface="Twentieth Century"/>
                        </a:rPr>
                        <a:t>FEBRERO</a:t>
                      </a:r>
                      <a:endParaRPr b="0" i="0" sz="1800" u="none" cap="none" strike="noStrike">
                        <a:solidFill>
                          <a:srgbClr val="009680"/>
                        </a:solidFill>
                        <a:latin typeface="Twentieth Century"/>
                        <a:ea typeface="Twentieth Century"/>
                        <a:cs typeface="Twentieth Century"/>
                        <a:sym typeface="Twentieth Century"/>
                      </a:endParaRPr>
                    </a:p>
                  </a:txBody>
                  <a:tcPr marT="6350" marB="0" marR="6350" marL="6350" anchor="b">
                    <a:solidFill>
                      <a:srgbClr val="BEE0D5"/>
                    </a:solidFill>
                  </a:tcPr>
                </a:tc>
                <a:tc>
                  <a:txBody>
                    <a:bodyPr/>
                    <a:lstStyle/>
                    <a:p>
                      <a:pPr indent="0" lvl="0" marL="0" rtl="0" algn="ctr">
                        <a:lnSpc>
                          <a:spcPct val="115000"/>
                        </a:lnSpc>
                        <a:spcBef>
                          <a:spcPts val="0"/>
                        </a:spcBef>
                        <a:spcAft>
                          <a:spcPts val="0"/>
                        </a:spcAft>
                        <a:buClr>
                          <a:schemeClr val="dk1"/>
                        </a:buClr>
                        <a:buSzPts val="1800"/>
                        <a:buFont typeface="Arial"/>
                        <a:buNone/>
                      </a:pPr>
                      <a:r>
                        <a:rPr lang="es-CO" sz="1800">
                          <a:latin typeface="Twentieth Century"/>
                          <a:ea typeface="Twentieth Century"/>
                          <a:cs typeface="Twentieth Century"/>
                          <a:sym typeface="Twentieth Century"/>
                        </a:rPr>
                        <a:t>61.100 mil</a:t>
                      </a:r>
                      <a:endParaRPr/>
                    </a:p>
                  </a:txBody>
                  <a:tcPr marT="63500" marB="63500" marR="63500" marL="63500">
                    <a:solidFill>
                      <a:srgbClr val="BEE0D5"/>
                    </a:solidFill>
                  </a:tcPr>
                </a:tc>
              </a:tr>
              <a:tr h="460425">
                <a:tc>
                  <a:txBody>
                    <a:bodyPr/>
                    <a:lstStyle/>
                    <a:p>
                      <a:pPr indent="0" lvl="0" marL="0" marR="0" rtl="0" algn="l">
                        <a:lnSpc>
                          <a:spcPct val="100000"/>
                        </a:lnSpc>
                        <a:spcBef>
                          <a:spcPts val="0"/>
                        </a:spcBef>
                        <a:spcAft>
                          <a:spcPts val="0"/>
                        </a:spcAft>
                        <a:buClr>
                          <a:srgbClr val="000000"/>
                        </a:buClr>
                        <a:buSzPts val="1800"/>
                        <a:buFont typeface="Arial"/>
                        <a:buNone/>
                      </a:pPr>
                      <a:r>
                        <a:rPr b="0" i="0" lang="es-CO" sz="1800" u="none" cap="none" strike="noStrike">
                          <a:solidFill>
                            <a:srgbClr val="009680"/>
                          </a:solidFill>
                          <a:latin typeface="Twentieth Century"/>
                          <a:ea typeface="Twentieth Century"/>
                          <a:cs typeface="Twentieth Century"/>
                          <a:sym typeface="Twentieth Century"/>
                        </a:rPr>
                        <a:t>MARZO</a:t>
                      </a:r>
                      <a:endParaRPr sz="1800" u="none" cap="none" strike="noStrike"/>
                    </a:p>
                  </a:txBody>
                  <a:tcPr marT="6350" marB="0" marR="6350" marL="6350" anchor="b">
                    <a:solidFill>
                      <a:srgbClr val="BEE0D5"/>
                    </a:solidFill>
                  </a:tcPr>
                </a:tc>
                <a:tc>
                  <a:txBody>
                    <a:bodyPr/>
                    <a:lstStyle/>
                    <a:p>
                      <a:pPr indent="0" lvl="0" marL="0" rtl="0" algn="ctr">
                        <a:lnSpc>
                          <a:spcPct val="115000"/>
                        </a:lnSpc>
                        <a:spcBef>
                          <a:spcPts val="0"/>
                        </a:spcBef>
                        <a:spcAft>
                          <a:spcPts val="0"/>
                        </a:spcAft>
                        <a:buClr>
                          <a:schemeClr val="dk1"/>
                        </a:buClr>
                        <a:buSzPts val="1100"/>
                        <a:buFont typeface="Arial"/>
                        <a:buNone/>
                      </a:pPr>
                      <a:r>
                        <a:rPr lang="es-CO" sz="1800">
                          <a:latin typeface="Twentieth Century"/>
                          <a:ea typeface="Twentieth Century"/>
                          <a:cs typeface="Twentieth Century"/>
                          <a:sym typeface="Twentieth Century"/>
                        </a:rPr>
                        <a:t>61.134 mil</a:t>
                      </a:r>
                      <a:endParaRPr/>
                    </a:p>
                  </a:txBody>
                  <a:tcPr marT="63500" marB="63500" marR="63500" marL="63500">
                    <a:solidFill>
                      <a:srgbClr val="BEE0D5"/>
                    </a:solidFill>
                  </a:tcPr>
                </a:tc>
              </a:tr>
              <a:tr h="355600">
                <a:tc>
                  <a:txBody>
                    <a:bodyPr/>
                    <a:lstStyle/>
                    <a:p>
                      <a:pPr indent="0" lvl="0" marL="0" marR="0" rtl="0" algn="l">
                        <a:lnSpc>
                          <a:spcPct val="100000"/>
                        </a:lnSpc>
                        <a:spcBef>
                          <a:spcPts val="0"/>
                        </a:spcBef>
                        <a:spcAft>
                          <a:spcPts val="0"/>
                        </a:spcAft>
                        <a:buClr>
                          <a:srgbClr val="000000"/>
                        </a:buClr>
                        <a:buSzPts val="1800"/>
                        <a:buFont typeface="Arial"/>
                        <a:buNone/>
                      </a:pPr>
                      <a:r>
                        <a:rPr b="0" i="0" lang="es-CO" sz="1800" u="none" cap="none" strike="noStrike">
                          <a:solidFill>
                            <a:srgbClr val="009680"/>
                          </a:solidFill>
                          <a:latin typeface="Twentieth Century"/>
                          <a:ea typeface="Twentieth Century"/>
                          <a:cs typeface="Twentieth Century"/>
                          <a:sym typeface="Twentieth Century"/>
                        </a:rPr>
                        <a:t>ABRIL</a:t>
                      </a:r>
                      <a:endParaRPr sz="1800" u="none" cap="none" strike="noStrike"/>
                    </a:p>
                  </a:txBody>
                  <a:tcPr marT="6350" marB="0" marR="6350" marL="6350" anchor="b">
                    <a:solidFill>
                      <a:srgbClr val="BEE0D5"/>
                    </a:solidFill>
                  </a:tcPr>
                </a:tc>
                <a:tc>
                  <a:txBody>
                    <a:bodyPr/>
                    <a:lstStyle/>
                    <a:p>
                      <a:pPr indent="0" lvl="0" marL="0" rtl="0" algn="ctr">
                        <a:lnSpc>
                          <a:spcPct val="115000"/>
                        </a:lnSpc>
                        <a:spcBef>
                          <a:spcPts val="0"/>
                        </a:spcBef>
                        <a:spcAft>
                          <a:spcPts val="0"/>
                        </a:spcAft>
                        <a:buClr>
                          <a:schemeClr val="dk1"/>
                        </a:buClr>
                        <a:buSzPts val="1100"/>
                        <a:buFont typeface="Arial"/>
                        <a:buNone/>
                      </a:pPr>
                      <a:r>
                        <a:rPr lang="es-CO" sz="1800">
                          <a:latin typeface="Twentieth Century"/>
                          <a:ea typeface="Twentieth Century"/>
                          <a:cs typeface="Twentieth Century"/>
                          <a:sym typeface="Twentieth Century"/>
                        </a:rPr>
                        <a:t>61.557 mil</a:t>
                      </a:r>
                      <a:endParaRPr/>
                    </a:p>
                  </a:txBody>
                  <a:tcPr marT="63500" marB="63500" marR="63500" marL="63500">
                    <a:solidFill>
                      <a:srgbClr val="BEE0D5"/>
                    </a:solidFill>
                  </a:tcPr>
                </a:tc>
              </a:tr>
              <a:tr h="429850">
                <a:tc>
                  <a:txBody>
                    <a:bodyPr/>
                    <a:lstStyle/>
                    <a:p>
                      <a:pPr indent="0" lvl="0" marL="0" marR="0" rtl="0" algn="l">
                        <a:lnSpc>
                          <a:spcPct val="100000"/>
                        </a:lnSpc>
                        <a:spcBef>
                          <a:spcPts val="0"/>
                        </a:spcBef>
                        <a:spcAft>
                          <a:spcPts val="0"/>
                        </a:spcAft>
                        <a:buClr>
                          <a:srgbClr val="000000"/>
                        </a:buClr>
                        <a:buSzPts val="1800"/>
                        <a:buFont typeface="Arial"/>
                        <a:buNone/>
                      </a:pPr>
                      <a:r>
                        <a:rPr b="0" i="0" lang="es-CO" sz="1800" u="none" cap="none" strike="noStrike">
                          <a:solidFill>
                            <a:srgbClr val="009680"/>
                          </a:solidFill>
                          <a:latin typeface="Twentieth Century"/>
                          <a:ea typeface="Twentieth Century"/>
                          <a:cs typeface="Twentieth Century"/>
                          <a:sym typeface="Twentieth Century"/>
                        </a:rPr>
                        <a:t>MAYO</a:t>
                      </a:r>
                      <a:endParaRPr b="0" i="0" sz="1800" u="none" cap="none" strike="noStrike">
                        <a:solidFill>
                          <a:srgbClr val="009680"/>
                        </a:solidFill>
                        <a:latin typeface="Twentieth Century"/>
                        <a:ea typeface="Twentieth Century"/>
                        <a:cs typeface="Twentieth Century"/>
                        <a:sym typeface="Twentieth Century"/>
                      </a:endParaRPr>
                    </a:p>
                  </a:txBody>
                  <a:tcPr marT="6350" marB="0" marR="6350" marL="6350" anchor="b">
                    <a:solidFill>
                      <a:srgbClr val="BEE0D5"/>
                    </a:solidFill>
                  </a:tcPr>
                </a:tc>
                <a:tc>
                  <a:txBody>
                    <a:bodyPr/>
                    <a:lstStyle/>
                    <a:p>
                      <a:pPr indent="0" lvl="0" marL="0" rtl="0" algn="ctr">
                        <a:lnSpc>
                          <a:spcPct val="115000"/>
                        </a:lnSpc>
                        <a:spcBef>
                          <a:spcPts val="0"/>
                        </a:spcBef>
                        <a:spcAft>
                          <a:spcPts val="0"/>
                        </a:spcAft>
                        <a:buClr>
                          <a:schemeClr val="dk1"/>
                        </a:buClr>
                        <a:buSzPts val="1100"/>
                        <a:buFont typeface="Arial"/>
                        <a:buNone/>
                      </a:pPr>
                      <a:r>
                        <a:rPr lang="es-CO" sz="1800">
                          <a:latin typeface="Twentieth Century"/>
                          <a:ea typeface="Twentieth Century"/>
                          <a:cs typeface="Twentieth Century"/>
                          <a:sym typeface="Twentieth Century"/>
                        </a:rPr>
                        <a:t>66.200 mil</a:t>
                      </a:r>
                      <a:endParaRPr sz="1800">
                        <a:latin typeface="Twentieth Century"/>
                        <a:ea typeface="Twentieth Century"/>
                        <a:cs typeface="Twentieth Century"/>
                        <a:sym typeface="Twentieth Century"/>
                      </a:endParaRPr>
                    </a:p>
                  </a:txBody>
                  <a:tcPr marT="6350" marB="0" marR="6350" marL="6350" anchor="b">
                    <a:solidFill>
                      <a:srgbClr val="BEE0D5"/>
                    </a:solidFill>
                  </a:tcPr>
                </a:tc>
              </a:tr>
              <a:tr h="384925">
                <a:tc>
                  <a:txBody>
                    <a:bodyPr/>
                    <a:lstStyle/>
                    <a:p>
                      <a:pPr indent="0" lvl="0" marL="0" marR="0" rtl="0" algn="l">
                        <a:lnSpc>
                          <a:spcPct val="100000"/>
                        </a:lnSpc>
                        <a:spcBef>
                          <a:spcPts val="0"/>
                        </a:spcBef>
                        <a:spcAft>
                          <a:spcPts val="0"/>
                        </a:spcAft>
                        <a:buNone/>
                      </a:pPr>
                      <a:r>
                        <a:rPr lang="es-CO" sz="1800">
                          <a:latin typeface="Twentieth Century"/>
                          <a:ea typeface="Twentieth Century"/>
                          <a:cs typeface="Twentieth Century"/>
                          <a:sym typeface="Twentieth Century"/>
                        </a:rPr>
                        <a:t>JUNIO</a:t>
                      </a:r>
                      <a:endParaRPr b="0" i="0" sz="1800" u="none" cap="none" strike="noStrike">
                        <a:solidFill>
                          <a:srgbClr val="009680"/>
                        </a:solidFill>
                        <a:latin typeface="Twentieth Century"/>
                        <a:ea typeface="Twentieth Century"/>
                        <a:cs typeface="Twentieth Century"/>
                        <a:sym typeface="Twentieth Century"/>
                      </a:endParaRPr>
                    </a:p>
                  </a:txBody>
                  <a:tcPr marT="6350" marB="0" marR="6350" marL="6350" anchor="b">
                    <a:solidFill>
                      <a:srgbClr val="BEE0D5"/>
                    </a:solidFill>
                  </a:tcPr>
                </a:tc>
                <a:tc>
                  <a:txBody>
                    <a:bodyPr/>
                    <a:lstStyle/>
                    <a:p>
                      <a:pPr indent="0" lvl="0" marL="0" rtl="0" algn="ctr">
                        <a:lnSpc>
                          <a:spcPct val="115000"/>
                        </a:lnSpc>
                        <a:spcBef>
                          <a:spcPts val="0"/>
                        </a:spcBef>
                        <a:spcAft>
                          <a:spcPts val="0"/>
                        </a:spcAft>
                        <a:buNone/>
                      </a:pPr>
                      <a:r>
                        <a:rPr lang="es-CO" sz="1800">
                          <a:latin typeface="Twentieth Century"/>
                          <a:ea typeface="Twentieth Century"/>
                          <a:cs typeface="Twentieth Century"/>
                          <a:sym typeface="Twentieth Century"/>
                        </a:rPr>
                        <a:t>66.951 mil</a:t>
                      </a:r>
                      <a:endParaRPr/>
                    </a:p>
                  </a:txBody>
                  <a:tcPr marT="6350" marB="0" marR="6350" marL="6350" anchor="b">
                    <a:solidFill>
                      <a:srgbClr val="BEE0D5"/>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6"/>
          <p:cNvSpPr/>
          <p:nvPr/>
        </p:nvSpPr>
        <p:spPr>
          <a:xfrm>
            <a:off x="0" y="0"/>
            <a:ext cx="7480200" cy="6858000"/>
          </a:xfrm>
          <a:prstGeom prst="rect">
            <a:avLst/>
          </a:prstGeom>
          <a:solidFill>
            <a:srgbClr val="015C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7" name="Google Shape;157;p6"/>
          <p:cNvSpPr/>
          <p:nvPr/>
        </p:nvSpPr>
        <p:spPr>
          <a:xfrm>
            <a:off x="993419" y="1994263"/>
            <a:ext cx="4980661" cy="870857"/>
          </a:xfrm>
          <a:prstGeom prst="rect">
            <a:avLst/>
          </a:prstGeom>
          <a:solidFill>
            <a:srgbClr val="00948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158" name="Google Shape;158;p6"/>
          <p:cNvGrpSpPr/>
          <p:nvPr/>
        </p:nvGrpSpPr>
        <p:grpSpPr>
          <a:xfrm>
            <a:off x="-1" y="6724435"/>
            <a:ext cx="12205647" cy="133563"/>
            <a:chOff x="0" y="2983436"/>
            <a:chExt cx="12041312" cy="211827"/>
          </a:xfrm>
        </p:grpSpPr>
        <p:sp>
          <p:nvSpPr>
            <p:cNvPr id="159" name="Google Shape;159;p6"/>
            <p:cNvSpPr/>
            <p:nvPr/>
          </p:nvSpPr>
          <p:spPr>
            <a:xfrm>
              <a:off x="0" y="2983436"/>
              <a:ext cx="3010328" cy="211827"/>
            </a:xfrm>
            <a:prstGeom prst="rect">
              <a:avLst/>
            </a:prstGeom>
            <a:solidFill>
              <a:srgbClr val="00948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0" name="Google Shape;160;p6"/>
            <p:cNvSpPr/>
            <p:nvPr/>
          </p:nvSpPr>
          <p:spPr>
            <a:xfrm>
              <a:off x="3010328" y="2983436"/>
              <a:ext cx="3010328" cy="211827"/>
            </a:xfrm>
            <a:prstGeom prst="rect">
              <a:avLst/>
            </a:prstGeom>
            <a:solidFill>
              <a:srgbClr val="3CD3A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1" name="Google Shape;161;p6"/>
            <p:cNvSpPr/>
            <p:nvPr/>
          </p:nvSpPr>
          <p:spPr>
            <a:xfrm>
              <a:off x="6020656" y="2983436"/>
              <a:ext cx="3010328" cy="211827"/>
            </a:xfrm>
            <a:prstGeom prst="rect">
              <a:avLst/>
            </a:prstGeom>
            <a:solidFill>
              <a:srgbClr val="30C4B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2" name="Google Shape;162;p6"/>
            <p:cNvSpPr/>
            <p:nvPr/>
          </p:nvSpPr>
          <p:spPr>
            <a:xfrm>
              <a:off x="9030984" y="2983436"/>
              <a:ext cx="3010328" cy="211827"/>
            </a:xfrm>
            <a:prstGeom prst="rect">
              <a:avLst/>
            </a:prstGeom>
            <a:solidFill>
              <a:srgbClr val="A6E99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163" name="Google Shape;163;p6"/>
          <p:cNvSpPr txBox="1"/>
          <p:nvPr/>
        </p:nvSpPr>
        <p:spPr>
          <a:xfrm>
            <a:off x="906575" y="1083347"/>
            <a:ext cx="6809400" cy="1062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O" sz="6300">
                <a:solidFill>
                  <a:schemeClr val="lt1"/>
                </a:solidFill>
                <a:latin typeface="Montserrat"/>
                <a:ea typeface="Montserrat"/>
                <a:cs typeface="Montserrat"/>
                <a:sym typeface="Montserrat"/>
              </a:rPr>
              <a:t>Inquietudes</a:t>
            </a:r>
            <a:endParaRPr sz="6300"/>
          </a:p>
        </p:txBody>
      </p:sp>
      <p:sp>
        <p:nvSpPr>
          <p:cNvPr id="164" name="Google Shape;164;p6"/>
          <p:cNvSpPr txBox="1"/>
          <p:nvPr/>
        </p:nvSpPr>
        <p:spPr>
          <a:xfrm>
            <a:off x="993424" y="1892513"/>
            <a:ext cx="6720300" cy="1031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O" sz="6100">
                <a:solidFill>
                  <a:schemeClr val="lt1"/>
                </a:solidFill>
                <a:latin typeface="Montserrat"/>
                <a:ea typeface="Montserrat"/>
                <a:cs typeface="Montserrat"/>
                <a:sym typeface="Montserrat"/>
              </a:rPr>
              <a:t>Ciudadanas</a:t>
            </a:r>
            <a:endParaRPr sz="100"/>
          </a:p>
        </p:txBody>
      </p:sp>
      <p:sp>
        <p:nvSpPr>
          <p:cNvPr id="165" name="Google Shape;165;p6"/>
          <p:cNvSpPr txBox="1"/>
          <p:nvPr/>
        </p:nvSpPr>
        <p:spPr>
          <a:xfrm>
            <a:off x="993425" y="3017525"/>
            <a:ext cx="4492200" cy="1323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0"/>
              <a:buFont typeface="Arial"/>
              <a:buNone/>
            </a:pPr>
            <a:r>
              <a:rPr b="1" lang="es-CO" sz="8000">
                <a:solidFill>
                  <a:schemeClr val="lt1"/>
                </a:solidFill>
                <a:latin typeface="Twentieth Century"/>
                <a:ea typeface="Twentieth Century"/>
                <a:cs typeface="Twentieth Century"/>
                <a:sym typeface="Twentieth Century"/>
              </a:rPr>
              <a:t>8.49</a:t>
            </a:r>
            <a:r>
              <a:rPr b="1" lang="es-CO" sz="8000">
                <a:solidFill>
                  <a:schemeClr val="lt1"/>
                </a:solidFill>
                <a:latin typeface="Twentieth Century"/>
                <a:ea typeface="Twentieth Century"/>
                <a:cs typeface="Twentieth Century"/>
                <a:sym typeface="Twentieth Century"/>
              </a:rPr>
              <a:t>2 </a:t>
            </a:r>
            <a:r>
              <a:rPr b="1" lang="es-CO" sz="8000">
                <a:solidFill>
                  <a:schemeClr val="lt1"/>
                </a:solidFill>
                <a:latin typeface="Twentieth Century"/>
                <a:ea typeface="Twentieth Century"/>
                <a:cs typeface="Twentieth Century"/>
                <a:sym typeface="Twentieth Century"/>
              </a:rPr>
              <a:t>✅</a:t>
            </a:r>
            <a:endParaRPr b="1" i="0" sz="23900" u="none" cap="none" strike="noStrike">
              <a:solidFill>
                <a:schemeClr val="lt1"/>
              </a:solidFill>
              <a:latin typeface="Twentieth Century"/>
              <a:ea typeface="Twentieth Century"/>
              <a:cs typeface="Twentieth Century"/>
              <a:sym typeface="Twentieth Century"/>
            </a:endParaRPr>
          </a:p>
        </p:txBody>
      </p:sp>
      <p:sp>
        <p:nvSpPr>
          <p:cNvPr id="166" name="Google Shape;166;p6"/>
          <p:cNvSpPr txBox="1"/>
          <p:nvPr/>
        </p:nvSpPr>
        <p:spPr>
          <a:xfrm>
            <a:off x="891174" y="4293175"/>
            <a:ext cx="6523800" cy="106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CO" sz="1600">
                <a:solidFill>
                  <a:schemeClr val="lt1"/>
                </a:solidFill>
              </a:rPr>
              <a:t>Entre enero y junio de 2026 se gestionaron esta cantidad de  respuestas internas y externas a través de las redes sociales de la entidad, articulando de manera directa con las diferentes áreas para brindar respuestas oportunas y de calidad a la ciudadanía.</a:t>
            </a:r>
            <a:endParaRPr sz="1600">
              <a:solidFill>
                <a:schemeClr val="lt1"/>
              </a:solidFill>
            </a:endParaRPr>
          </a:p>
          <a:p>
            <a:pPr indent="0" lvl="0" marL="0" rtl="0" algn="l">
              <a:spcBef>
                <a:spcPts val="0"/>
              </a:spcBef>
              <a:spcAft>
                <a:spcPts val="0"/>
              </a:spcAft>
              <a:buNone/>
            </a:pPr>
            <a:r>
              <a:t/>
            </a:r>
            <a:endParaRPr sz="1600">
              <a:solidFill>
                <a:schemeClr val="lt1"/>
              </a:solidFill>
            </a:endParaRPr>
          </a:p>
          <a:p>
            <a:pPr indent="0" lvl="0" marL="0" rtl="0" algn="l">
              <a:spcBef>
                <a:spcPts val="0"/>
              </a:spcBef>
              <a:spcAft>
                <a:spcPts val="0"/>
              </a:spcAft>
              <a:buClr>
                <a:srgbClr val="000000"/>
              </a:buClr>
              <a:buSzPts val="2000"/>
              <a:buFont typeface="Arial"/>
              <a:buNone/>
            </a:pPr>
            <a:r>
              <a:rPr lang="es-CO" sz="1600">
                <a:solidFill>
                  <a:schemeClr val="lt1"/>
                </a:solidFill>
              </a:rPr>
              <a:t>Asimismo, las solicitudes que requerían un trámite formal fueron canalizadas mediante el sistema de Peticiones, Quejas, Reclamos y Sugerencias (PQRS) hacia el área de Atención al Ciudadano.</a:t>
            </a:r>
            <a:endParaRPr sz="1600">
              <a:solidFill>
                <a:schemeClr val="lt1"/>
              </a:solidFill>
            </a:endParaRPr>
          </a:p>
          <a:p>
            <a:pPr indent="0" lvl="0" marL="0" rtl="0" algn="l">
              <a:spcBef>
                <a:spcPts val="0"/>
              </a:spcBef>
              <a:spcAft>
                <a:spcPts val="0"/>
              </a:spcAft>
              <a:buClr>
                <a:srgbClr val="000000"/>
              </a:buClr>
              <a:buSzPts val="4800"/>
              <a:buFont typeface="Arial"/>
              <a:buNone/>
            </a:pPr>
            <a:r>
              <a:t/>
            </a:r>
            <a:endParaRPr sz="1600">
              <a:solidFill>
                <a:schemeClr val="lt1"/>
              </a:solidFill>
            </a:endParaRPr>
          </a:p>
          <a:p>
            <a:pPr indent="0" lvl="0" marL="0" rtl="0" algn="l">
              <a:spcBef>
                <a:spcPts val="0"/>
              </a:spcBef>
              <a:spcAft>
                <a:spcPts val="0"/>
              </a:spcAft>
              <a:buNone/>
            </a:pPr>
            <a:r>
              <a:t/>
            </a:r>
            <a:endParaRPr sz="2800">
              <a:solidFill>
                <a:schemeClr val="lt1"/>
              </a:solidFill>
            </a:endParaRPr>
          </a:p>
        </p:txBody>
      </p:sp>
      <p:pic>
        <p:nvPicPr>
          <p:cNvPr id="167" name="Google Shape;167;p6" title="WhatsApp Image 2026-07-04 at 4.21.32 PM (2).jpeg"/>
          <p:cNvPicPr preferRelativeResize="0"/>
          <p:nvPr/>
        </p:nvPicPr>
        <p:blipFill>
          <a:blip r:embed="rId3">
            <a:alphaModFix/>
          </a:blip>
          <a:stretch>
            <a:fillRect/>
          </a:stretch>
        </p:blipFill>
        <p:spPr>
          <a:xfrm>
            <a:off x="7414975" y="0"/>
            <a:ext cx="4790676" cy="6748769"/>
          </a:xfrm>
          <a:prstGeom prst="rect">
            <a:avLst/>
          </a:prstGeom>
          <a:noFill/>
          <a:ln>
            <a:noFill/>
          </a:ln>
        </p:spPr>
      </p:pic>
      <p:pic>
        <p:nvPicPr>
          <p:cNvPr id="168" name="Google Shape;168;p6"/>
          <p:cNvPicPr preferRelativeResize="0"/>
          <p:nvPr/>
        </p:nvPicPr>
        <p:blipFill rotWithShape="1">
          <a:blip r:embed="rId4">
            <a:alphaModFix/>
          </a:blip>
          <a:srcRect b="0" l="0" r="0" t="0"/>
          <a:stretch/>
        </p:blipFill>
        <p:spPr>
          <a:xfrm>
            <a:off x="10754737" y="5507524"/>
            <a:ext cx="1453565" cy="13504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4"/>
          <p:cNvSpPr txBox="1"/>
          <p:nvPr/>
        </p:nvSpPr>
        <p:spPr>
          <a:xfrm>
            <a:off x="5090575" y="389550"/>
            <a:ext cx="6639900" cy="2862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O" sz="6000">
                <a:solidFill>
                  <a:srgbClr val="009480"/>
                </a:solidFill>
                <a:latin typeface="Montserrat"/>
                <a:ea typeface="Montserrat"/>
                <a:cs typeface="Montserrat"/>
                <a:sym typeface="Montserrat"/>
              </a:rPr>
              <a:t>Preguntas frecuentes</a:t>
            </a:r>
            <a:endParaRPr b="1" sz="6000">
              <a:solidFill>
                <a:srgbClr val="009480"/>
              </a:solidFill>
              <a:latin typeface="Montserrat"/>
              <a:ea typeface="Montserrat"/>
              <a:cs typeface="Montserrat"/>
              <a:sym typeface="Montserrat"/>
            </a:endParaRPr>
          </a:p>
          <a:p>
            <a:pPr indent="0" lvl="0" marL="0" marR="0" rtl="0" algn="l">
              <a:spcBef>
                <a:spcPts val="0"/>
              </a:spcBef>
              <a:spcAft>
                <a:spcPts val="0"/>
              </a:spcAft>
              <a:buNone/>
            </a:pPr>
            <a:r>
              <a:t/>
            </a:r>
            <a:endParaRPr b="1" sz="6000">
              <a:solidFill>
                <a:srgbClr val="009480"/>
              </a:solidFill>
              <a:latin typeface="Montserrat"/>
              <a:ea typeface="Montserrat"/>
              <a:cs typeface="Montserrat"/>
              <a:sym typeface="Montserrat"/>
            </a:endParaRPr>
          </a:p>
        </p:txBody>
      </p:sp>
      <p:cxnSp>
        <p:nvCxnSpPr>
          <p:cNvPr id="174" name="Google Shape;174;p4"/>
          <p:cNvCxnSpPr/>
          <p:nvPr/>
        </p:nvCxnSpPr>
        <p:spPr>
          <a:xfrm>
            <a:off x="5223151" y="1261517"/>
            <a:ext cx="5661159" cy="0"/>
          </a:xfrm>
          <a:prstGeom prst="straightConnector1">
            <a:avLst/>
          </a:prstGeom>
          <a:noFill/>
          <a:ln cap="flat" cmpd="sng" w="19050">
            <a:solidFill>
              <a:srgbClr val="A6E99B"/>
            </a:solidFill>
            <a:prstDash val="solid"/>
            <a:miter lim="8000"/>
            <a:headEnd len="sm" w="sm" type="none"/>
            <a:tailEnd len="sm" w="sm" type="none"/>
          </a:ln>
        </p:spPr>
      </p:cxnSp>
      <p:pic>
        <p:nvPicPr>
          <p:cNvPr id="175" name="Google Shape;175;p4" title="WhatsApp Image 2026-07-04 at 4.21.32 PM.jpeg"/>
          <p:cNvPicPr preferRelativeResize="0"/>
          <p:nvPr/>
        </p:nvPicPr>
        <p:blipFill>
          <a:blip r:embed="rId3">
            <a:alphaModFix/>
          </a:blip>
          <a:stretch>
            <a:fillRect/>
          </a:stretch>
        </p:blipFill>
        <p:spPr>
          <a:xfrm>
            <a:off x="0" y="0"/>
            <a:ext cx="4331800" cy="6736748"/>
          </a:xfrm>
          <a:prstGeom prst="rect">
            <a:avLst/>
          </a:prstGeom>
          <a:noFill/>
          <a:ln>
            <a:noFill/>
          </a:ln>
        </p:spPr>
      </p:pic>
      <p:sp>
        <p:nvSpPr>
          <p:cNvPr id="176" name="Google Shape;176;p4"/>
          <p:cNvSpPr txBox="1"/>
          <p:nvPr/>
        </p:nvSpPr>
        <p:spPr>
          <a:xfrm>
            <a:off x="5223150" y="2358475"/>
            <a:ext cx="6189300" cy="32016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Char char="➢"/>
            </a:pPr>
            <a:r>
              <a:rPr lang="es-CO"/>
              <a:t>¿Cómo funcionan los programas de arrendamiento?</a:t>
            </a:r>
            <a:endParaRPr/>
          </a:p>
          <a:p>
            <a:pPr indent="-317500" lvl="0" marL="457200" rtl="0" algn="l">
              <a:spcBef>
                <a:spcPts val="0"/>
              </a:spcBef>
              <a:spcAft>
                <a:spcPts val="0"/>
              </a:spcAft>
              <a:buSzPts val="1400"/>
              <a:buChar char="➢"/>
            </a:pPr>
            <a:r>
              <a:rPr lang="es-CO"/>
              <a:t>¿Los subsidios de Hábitat aplican para los ciudadanos venezolanos?</a:t>
            </a:r>
            <a:endParaRPr/>
          </a:p>
          <a:p>
            <a:pPr indent="-317500" lvl="0" marL="457200" rtl="0" algn="l">
              <a:spcBef>
                <a:spcPts val="0"/>
              </a:spcBef>
              <a:spcAft>
                <a:spcPts val="0"/>
              </a:spcAft>
              <a:buSzPts val="1400"/>
              <a:buChar char="➢"/>
            </a:pPr>
            <a:r>
              <a:rPr lang="es-CO"/>
              <a:t>¿Cuándo será la próxima Feria de Vivienda del 2026?</a:t>
            </a:r>
            <a:endParaRPr/>
          </a:p>
          <a:p>
            <a:pPr indent="-317500" lvl="0" marL="457200" rtl="0" algn="l">
              <a:spcBef>
                <a:spcPts val="0"/>
              </a:spcBef>
              <a:spcAft>
                <a:spcPts val="0"/>
              </a:spcAft>
              <a:buSzPts val="1400"/>
              <a:buChar char="➢"/>
            </a:pPr>
            <a:r>
              <a:rPr lang="es-CO"/>
              <a:t>¿Cómo funciona el subsidio de Reactiva tu Compra, Reactiva tu Hogar?</a:t>
            </a:r>
            <a:endParaRPr/>
          </a:p>
          <a:p>
            <a:pPr indent="-317500" lvl="0" marL="457200" rtl="0" algn="l">
              <a:spcBef>
                <a:spcPts val="0"/>
              </a:spcBef>
              <a:spcAft>
                <a:spcPts val="0"/>
              </a:spcAft>
              <a:buSzPts val="1400"/>
              <a:buChar char="➢"/>
            </a:pPr>
            <a:r>
              <a:rPr lang="es-CO"/>
              <a:t>¿Dónde se encuentra información de los proyectos de vivienda y qué constructoras reciben el subsidios de Oferta Preferente?</a:t>
            </a:r>
            <a:endParaRPr/>
          </a:p>
          <a:p>
            <a:pPr indent="-317500" lvl="0" marL="457200" rtl="0" algn="l">
              <a:spcBef>
                <a:spcPts val="0"/>
              </a:spcBef>
              <a:spcAft>
                <a:spcPts val="0"/>
              </a:spcAft>
              <a:buSzPts val="1400"/>
              <a:buChar char="➢"/>
            </a:pPr>
            <a:r>
              <a:rPr lang="es-CO"/>
              <a:t>¿Cómo me inscribo a las cursos gratuitos del Hábitat y ofertas de trabajo que ofrece la entidad?</a:t>
            </a:r>
            <a:endParaRPr/>
          </a:p>
          <a:p>
            <a:pPr indent="-317500" lvl="0" marL="457200" rtl="0" algn="l">
              <a:spcBef>
                <a:spcPts val="0"/>
              </a:spcBef>
              <a:spcAft>
                <a:spcPts val="0"/>
              </a:spcAft>
              <a:buSzPts val="1400"/>
              <a:buChar char="➢"/>
            </a:pPr>
            <a:r>
              <a:rPr lang="es-CO"/>
              <a:t>¿Cómo puedo comunicarme con la Secretaría del Hábitat?</a:t>
            </a:r>
            <a:endParaRPr/>
          </a:p>
          <a:p>
            <a:pPr indent="-317500" lvl="0" marL="457200" rtl="0" algn="l">
              <a:spcBef>
                <a:spcPts val="0"/>
              </a:spcBef>
              <a:spcAft>
                <a:spcPts val="0"/>
              </a:spcAft>
              <a:buSzPts val="1400"/>
              <a:buChar char="➢"/>
            </a:pPr>
            <a:r>
              <a:rPr lang="es-CO"/>
              <a:t>¿Cómo puedo acceder al programa de Educación e Inclusión Financiera?</a:t>
            </a:r>
            <a:endParaRPr/>
          </a:p>
          <a:p>
            <a:pPr indent="-317500" lvl="0" marL="457200" rtl="0" algn="l">
              <a:spcBef>
                <a:spcPts val="0"/>
              </a:spcBef>
              <a:spcAft>
                <a:spcPts val="0"/>
              </a:spcAft>
              <a:buSzPts val="1400"/>
              <a:buChar char="➢"/>
            </a:pPr>
            <a:r>
              <a:rPr lang="es-CO"/>
              <a:t>¿Cómo puedo postular mi vivienda a los Mejoramientos de Vivienda?</a:t>
            </a:r>
            <a:endParaRPr/>
          </a:p>
          <a:p>
            <a:pPr indent="-317500" lvl="0" marL="457200" rtl="0" algn="l">
              <a:spcBef>
                <a:spcPts val="0"/>
              </a:spcBef>
              <a:spcAft>
                <a:spcPts val="0"/>
              </a:spcAft>
              <a:buSzPts val="1400"/>
              <a:buChar char="➢"/>
            </a:pPr>
            <a:r>
              <a:rPr lang="es-CO"/>
              <a:t>¿De qué manera puedo postular mi barrio para Revitaliza Tu Barrio??</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9"/>
          <p:cNvSpPr/>
          <p:nvPr/>
        </p:nvSpPr>
        <p:spPr>
          <a:xfrm>
            <a:off x="5483446" y="1026784"/>
            <a:ext cx="703228" cy="610130"/>
          </a:xfrm>
          <a:prstGeom prst="roundRect">
            <a:avLst>
              <a:gd fmla="val 16667" name="adj"/>
            </a:avLst>
          </a:prstGeom>
          <a:solidFill>
            <a:srgbClr val="80D2A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s-CO" sz="3200">
                <a:solidFill>
                  <a:schemeClr val="lt1"/>
                </a:solidFill>
                <a:latin typeface="Ultra"/>
                <a:ea typeface="Ultra"/>
                <a:cs typeface="Ultra"/>
                <a:sym typeface="Ultra"/>
              </a:rPr>
              <a:t>1</a:t>
            </a:r>
            <a:endParaRPr/>
          </a:p>
        </p:txBody>
      </p:sp>
      <p:sp>
        <p:nvSpPr>
          <p:cNvPr id="182" name="Google Shape;182;p9"/>
          <p:cNvSpPr/>
          <p:nvPr/>
        </p:nvSpPr>
        <p:spPr>
          <a:xfrm rot="10800000">
            <a:off x="5688486" y="1570041"/>
            <a:ext cx="293147" cy="252713"/>
          </a:xfrm>
          <a:prstGeom prst="triangle">
            <a:avLst>
              <a:gd fmla="val 50000" name="adj"/>
            </a:avLst>
          </a:prstGeom>
          <a:solidFill>
            <a:srgbClr val="80D2A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183" name="Google Shape;183;p9"/>
          <p:cNvCxnSpPr/>
          <p:nvPr/>
        </p:nvCxnSpPr>
        <p:spPr>
          <a:xfrm>
            <a:off x="6346315" y="1822754"/>
            <a:ext cx="5004857" cy="0"/>
          </a:xfrm>
          <a:prstGeom prst="straightConnector1">
            <a:avLst/>
          </a:prstGeom>
          <a:noFill/>
          <a:ln cap="flat" cmpd="sng" w="19050">
            <a:solidFill>
              <a:srgbClr val="A6E99B"/>
            </a:solidFill>
            <a:prstDash val="solid"/>
            <a:miter lim="8000"/>
            <a:headEnd len="sm" w="sm" type="none"/>
            <a:tailEnd len="sm" w="sm" type="none"/>
          </a:ln>
        </p:spPr>
      </p:cxnSp>
      <p:sp>
        <p:nvSpPr>
          <p:cNvPr id="184" name="Google Shape;184;p9"/>
          <p:cNvSpPr/>
          <p:nvPr/>
        </p:nvSpPr>
        <p:spPr>
          <a:xfrm>
            <a:off x="5483446" y="3720658"/>
            <a:ext cx="703228" cy="610130"/>
          </a:xfrm>
          <a:prstGeom prst="roundRect">
            <a:avLst>
              <a:gd fmla="val 16667" name="adj"/>
            </a:avLst>
          </a:prstGeom>
          <a:solidFill>
            <a:srgbClr val="80D2A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s-CO" sz="3200">
                <a:solidFill>
                  <a:schemeClr val="lt1"/>
                </a:solidFill>
                <a:latin typeface="Ultra"/>
                <a:ea typeface="Ultra"/>
                <a:cs typeface="Ultra"/>
                <a:sym typeface="Ultra"/>
              </a:rPr>
              <a:t>2</a:t>
            </a:r>
            <a:endParaRPr/>
          </a:p>
        </p:txBody>
      </p:sp>
      <p:sp>
        <p:nvSpPr>
          <p:cNvPr id="185" name="Google Shape;185;p9"/>
          <p:cNvSpPr/>
          <p:nvPr/>
        </p:nvSpPr>
        <p:spPr>
          <a:xfrm rot="10800000">
            <a:off x="5688486" y="4263915"/>
            <a:ext cx="293147" cy="252713"/>
          </a:xfrm>
          <a:prstGeom prst="triangle">
            <a:avLst>
              <a:gd fmla="val 50000" name="adj"/>
            </a:avLst>
          </a:prstGeom>
          <a:solidFill>
            <a:srgbClr val="80D2A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186" name="Google Shape;186;p9"/>
          <p:cNvCxnSpPr/>
          <p:nvPr/>
        </p:nvCxnSpPr>
        <p:spPr>
          <a:xfrm>
            <a:off x="6346315" y="4516628"/>
            <a:ext cx="5120471" cy="0"/>
          </a:xfrm>
          <a:prstGeom prst="straightConnector1">
            <a:avLst/>
          </a:prstGeom>
          <a:noFill/>
          <a:ln cap="flat" cmpd="sng" w="19050">
            <a:solidFill>
              <a:srgbClr val="A6E99B"/>
            </a:solidFill>
            <a:prstDash val="solid"/>
            <a:miter lim="8000"/>
            <a:headEnd len="sm" w="sm" type="none"/>
            <a:tailEnd len="sm" w="sm" type="none"/>
          </a:ln>
        </p:spPr>
      </p:cxnSp>
      <p:sp>
        <p:nvSpPr>
          <p:cNvPr id="187" name="Google Shape;187;p9"/>
          <p:cNvSpPr txBox="1"/>
          <p:nvPr/>
        </p:nvSpPr>
        <p:spPr>
          <a:xfrm>
            <a:off x="6346355" y="945400"/>
            <a:ext cx="5120400" cy="1754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O" sz="5400">
                <a:solidFill>
                  <a:srgbClr val="009480"/>
                </a:solidFill>
                <a:latin typeface="Montserrat"/>
                <a:ea typeface="Montserrat"/>
                <a:cs typeface="Montserrat"/>
                <a:sym typeface="Montserrat"/>
              </a:rPr>
              <a:t>Abordaje inquietudes</a:t>
            </a:r>
            <a:endParaRPr/>
          </a:p>
        </p:txBody>
      </p:sp>
      <p:sp>
        <p:nvSpPr>
          <p:cNvPr id="188" name="Google Shape;188;p9"/>
          <p:cNvSpPr txBox="1"/>
          <p:nvPr/>
        </p:nvSpPr>
        <p:spPr>
          <a:xfrm>
            <a:off x="6405104" y="2754185"/>
            <a:ext cx="52593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600">
                <a:solidFill>
                  <a:schemeClr val="dk1"/>
                </a:solidFill>
              </a:rPr>
              <a:t>Respuesta directa a la pregunta puntual por mensaje interno o en el comentario de manera externa con la información suministrada por la respectiva área.</a:t>
            </a:r>
            <a:endParaRPr b="1" sz="1600">
              <a:solidFill>
                <a:schemeClr val="dk1"/>
              </a:solidFill>
              <a:latin typeface="Arial"/>
              <a:ea typeface="Arial"/>
              <a:cs typeface="Arial"/>
              <a:sym typeface="Arial"/>
            </a:endParaRPr>
          </a:p>
        </p:txBody>
      </p:sp>
      <p:sp>
        <p:nvSpPr>
          <p:cNvPr id="189" name="Google Shape;189;p9"/>
          <p:cNvSpPr txBox="1"/>
          <p:nvPr/>
        </p:nvSpPr>
        <p:spPr>
          <a:xfrm>
            <a:off x="6405166" y="4700545"/>
            <a:ext cx="5259300" cy="1569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O" sz="1600">
                <a:solidFill>
                  <a:schemeClr val="dk1"/>
                </a:solidFill>
              </a:rPr>
              <a:t>Canalización con servicio al ciudadano para el trámite de la solicitud.</a:t>
            </a:r>
            <a:endParaRPr sz="1600">
              <a:solidFill>
                <a:schemeClr val="dk1"/>
              </a:solidFill>
            </a:endParaRPr>
          </a:p>
          <a:p>
            <a:pPr indent="0" lvl="0" marL="0" marR="0" rtl="0" algn="l">
              <a:spcBef>
                <a:spcPts val="0"/>
              </a:spcBef>
              <a:spcAft>
                <a:spcPts val="0"/>
              </a:spcAft>
              <a:buNone/>
            </a:pPr>
            <a:r>
              <a:t/>
            </a:r>
            <a:endParaRPr sz="1600">
              <a:solidFill>
                <a:schemeClr val="dk1"/>
              </a:solidFill>
            </a:endParaRPr>
          </a:p>
          <a:p>
            <a:pPr indent="0" lvl="0" marL="0" marR="0" rtl="0" algn="l">
              <a:spcBef>
                <a:spcPts val="0"/>
              </a:spcBef>
              <a:spcAft>
                <a:spcPts val="0"/>
              </a:spcAft>
              <a:buNone/>
            </a:pPr>
            <a:r>
              <a:rPr lang="es-CO" sz="1600">
                <a:solidFill>
                  <a:schemeClr val="dk1"/>
                </a:solidFill>
              </a:rPr>
              <a:t>Creación de contenidos con información que da respuesta a las preguntas más comunes.</a:t>
            </a:r>
            <a:endParaRPr sz="1600">
              <a:solidFill>
                <a:schemeClr val="dk1"/>
              </a:solidFill>
            </a:endParaRPr>
          </a:p>
          <a:p>
            <a:pPr indent="0" lvl="0" marL="0" marR="0" rtl="0" algn="l">
              <a:spcBef>
                <a:spcPts val="0"/>
              </a:spcBef>
              <a:spcAft>
                <a:spcPts val="0"/>
              </a:spcAft>
              <a:buNone/>
            </a:pPr>
            <a:r>
              <a:t/>
            </a:r>
            <a:endParaRPr sz="1600">
              <a:solidFill>
                <a:schemeClr val="dk1"/>
              </a:solidFill>
            </a:endParaRPr>
          </a:p>
        </p:txBody>
      </p:sp>
      <p:sp>
        <p:nvSpPr>
          <p:cNvPr id="190" name="Google Shape;190;p9"/>
          <p:cNvSpPr txBox="1"/>
          <p:nvPr/>
        </p:nvSpPr>
        <p:spPr>
          <a:xfrm>
            <a:off x="6405175" y="3804313"/>
            <a:ext cx="5492400" cy="677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O" sz="3800">
                <a:solidFill>
                  <a:srgbClr val="009480"/>
                </a:solidFill>
                <a:latin typeface="Montserrat"/>
                <a:ea typeface="Montserrat"/>
                <a:cs typeface="Montserrat"/>
                <a:sym typeface="Montserrat"/>
              </a:rPr>
              <a:t>¿Qué más hacemos?</a:t>
            </a:r>
            <a:endParaRPr sz="300"/>
          </a:p>
        </p:txBody>
      </p:sp>
      <p:pic>
        <p:nvPicPr>
          <p:cNvPr id="191" name="Google Shape;191;p9" title="WhatsApp Image 2026-07-05 at 8.15.01 PM.jpeg"/>
          <p:cNvPicPr preferRelativeResize="0"/>
          <p:nvPr/>
        </p:nvPicPr>
        <p:blipFill>
          <a:blip r:embed="rId3">
            <a:alphaModFix/>
          </a:blip>
          <a:stretch>
            <a:fillRect/>
          </a:stretch>
        </p:blipFill>
        <p:spPr>
          <a:xfrm>
            <a:off x="0" y="-28737"/>
            <a:ext cx="5178644" cy="3450272"/>
          </a:xfrm>
          <a:prstGeom prst="rect">
            <a:avLst/>
          </a:prstGeom>
          <a:noFill/>
          <a:ln>
            <a:noFill/>
          </a:ln>
        </p:spPr>
      </p:pic>
      <p:pic>
        <p:nvPicPr>
          <p:cNvPr id="192" name="Google Shape;192;p9" title="WhatsApp Image 2026-07-04 at 4.21.32 PM (1).jpeg"/>
          <p:cNvPicPr preferRelativeResize="0"/>
          <p:nvPr/>
        </p:nvPicPr>
        <p:blipFill>
          <a:blip r:embed="rId4">
            <a:alphaModFix/>
          </a:blip>
          <a:stretch>
            <a:fillRect/>
          </a:stretch>
        </p:blipFill>
        <p:spPr>
          <a:xfrm>
            <a:off x="0" y="3421525"/>
            <a:ext cx="5178650" cy="324077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pic>
        <p:nvPicPr>
          <p:cNvPr id="197" name="Google Shape;197;g3f49381d85d_0_55"/>
          <p:cNvPicPr preferRelativeResize="0"/>
          <p:nvPr/>
        </p:nvPicPr>
        <p:blipFill rotWithShape="1">
          <a:blip r:embed="rId3">
            <a:alphaModFix/>
          </a:blip>
          <a:srcRect b="0" l="0" r="0" t="0"/>
          <a:stretch/>
        </p:blipFill>
        <p:spPr>
          <a:xfrm>
            <a:off x="1" y="0"/>
            <a:ext cx="12192000" cy="6858000"/>
          </a:xfrm>
          <a:prstGeom prst="rect">
            <a:avLst/>
          </a:prstGeom>
          <a:noFill/>
          <a:ln>
            <a:noFill/>
          </a:ln>
        </p:spPr>
      </p:pic>
      <p:sp>
        <p:nvSpPr>
          <p:cNvPr id="198" name="Google Shape;198;g3f49381d85d_0_55"/>
          <p:cNvSpPr txBox="1"/>
          <p:nvPr/>
        </p:nvSpPr>
        <p:spPr>
          <a:xfrm>
            <a:off x="1048540" y="2299509"/>
            <a:ext cx="33600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CO" sz="3000">
                <a:solidFill>
                  <a:schemeClr val="lt1"/>
                </a:solidFill>
                <a:latin typeface="Montserrat"/>
                <a:ea typeface="Montserrat"/>
                <a:cs typeface="Montserrat"/>
                <a:sym typeface="Montserrat"/>
              </a:rPr>
              <a:t>ANÁLISIS</a:t>
            </a:r>
            <a:endParaRPr b="1" sz="3000">
              <a:solidFill>
                <a:schemeClr val="lt1"/>
              </a:solidFill>
              <a:latin typeface="Montserrat"/>
              <a:ea typeface="Montserrat"/>
              <a:cs typeface="Montserrat"/>
              <a:sym typeface="Montserrat"/>
            </a:endParaRPr>
          </a:p>
        </p:txBody>
      </p:sp>
      <p:pic>
        <p:nvPicPr>
          <p:cNvPr id="199" name="Google Shape;199;g3f49381d85d_0_55"/>
          <p:cNvPicPr preferRelativeResize="0"/>
          <p:nvPr/>
        </p:nvPicPr>
        <p:blipFill rotWithShape="1">
          <a:blip r:embed="rId4">
            <a:alphaModFix/>
          </a:blip>
          <a:srcRect b="0" l="5611" r="8853" t="0"/>
          <a:stretch/>
        </p:blipFill>
        <p:spPr>
          <a:xfrm>
            <a:off x="5164850" y="-2900"/>
            <a:ext cx="7027150" cy="6858000"/>
          </a:xfrm>
          <a:prstGeom prst="rect">
            <a:avLst/>
          </a:prstGeom>
          <a:noFill/>
          <a:ln>
            <a:noFill/>
          </a:ln>
        </p:spPr>
      </p:pic>
      <p:sp>
        <p:nvSpPr>
          <p:cNvPr id="200" name="Google Shape;200;g3f49381d85d_0_55"/>
          <p:cNvSpPr txBox="1"/>
          <p:nvPr/>
        </p:nvSpPr>
        <p:spPr>
          <a:xfrm>
            <a:off x="169075" y="2874975"/>
            <a:ext cx="4995900" cy="341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CO">
                <a:solidFill>
                  <a:schemeClr val="lt1"/>
                </a:solidFill>
              </a:rPr>
              <a:t>Las cifras han crecido positiva y significativamente en todas las redes sociales, especialmente en Facebook, TikTok e Instagram. </a:t>
            </a:r>
            <a:endParaRPr>
              <a:solidFill>
                <a:schemeClr val="lt1"/>
              </a:solidFill>
            </a:endParaRPr>
          </a:p>
          <a:p>
            <a:pPr indent="0" lvl="0" marL="0" rtl="0" algn="l">
              <a:spcBef>
                <a:spcPts val="0"/>
              </a:spcBef>
              <a:spcAft>
                <a:spcPts val="0"/>
              </a:spcAft>
              <a:buNone/>
            </a:pPr>
            <a:r>
              <a:t/>
            </a:r>
            <a:endParaRPr>
              <a:solidFill>
                <a:schemeClr val="lt1"/>
              </a:solidFill>
            </a:endParaRPr>
          </a:p>
          <a:p>
            <a:pPr indent="0" lvl="0" marL="0" rtl="0" algn="l">
              <a:spcBef>
                <a:spcPts val="0"/>
              </a:spcBef>
              <a:spcAft>
                <a:spcPts val="0"/>
              </a:spcAft>
              <a:buNone/>
            </a:pPr>
            <a:r>
              <a:rPr lang="es-CO">
                <a:solidFill>
                  <a:schemeClr val="lt1"/>
                </a:solidFill>
              </a:rPr>
              <a:t>Los comentarios han tenido un incremento notorio respecto al semestre anterior, el incremento hace referencia a las preguntas en las convocatorias que ofrecen subsidios de vivienda, Feria de Vivienda y a quejas, reclamos e inconformidades a la actual administración.</a:t>
            </a:r>
            <a:endParaRPr>
              <a:solidFill>
                <a:schemeClr val="lt1"/>
              </a:solidFill>
            </a:endParaRPr>
          </a:p>
          <a:p>
            <a:pPr indent="0" lvl="0" marL="0" rtl="0" algn="l">
              <a:spcBef>
                <a:spcPts val="0"/>
              </a:spcBef>
              <a:spcAft>
                <a:spcPts val="0"/>
              </a:spcAft>
              <a:buNone/>
            </a:pPr>
            <a:r>
              <a:t/>
            </a:r>
            <a:endParaRPr>
              <a:solidFill>
                <a:schemeClr val="lt1"/>
              </a:solidFill>
            </a:endParaRPr>
          </a:p>
          <a:p>
            <a:pPr indent="0" lvl="0" marL="0" rtl="0" algn="l">
              <a:spcBef>
                <a:spcPts val="0"/>
              </a:spcBef>
              <a:spcAft>
                <a:spcPts val="0"/>
              </a:spcAft>
              <a:buNone/>
            </a:pPr>
            <a:r>
              <a:rPr lang="es-CO">
                <a:solidFill>
                  <a:schemeClr val="lt1"/>
                </a:solidFill>
              </a:rPr>
              <a:t>Para este semestre la red que está tomando una fuerza importante como activo digital, es en primer lugar, Facebook, en segundo TikTok  en tercer lugar Instagram, su crecimiento ha sido altamente positivo en lo que lleva del año.</a:t>
            </a:r>
            <a:endParaRPr>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pic>
        <p:nvPicPr>
          <p:cNvPr id="205" name="Google Shape;205;g3f49381d85d_0_61"/>
          <p:cNvPicPr preferRelativeResize="0"/>
          <p:nvPr/>
        </p:nvPicPr>
        <p:blipFill rotWithShape="1">
          <a:blip r:embed="rId3">
            <a:alphaModFix/>
          </a:blip>
          <a:srcRect b="0" l="0" r="0" t="0"/>
          <a:stretch/>
        </p:blipFill>
        <p:spPr>
          <a:xfrm>
            <a:off x="1" y="0"/>
            <a:ext cx="12192000" cy="6858000"/>
          </a:xfrm>
          <a:prstGeom prst="rect">
            <a:avLst/>
          </a:prstGeom>
          <a:noFill/>
          <a:ln>
            <a:noFill/>
          </a:ln>
        </p:spPr>
      </p:pic>
      <p:sp>
        <p:nvSpPr>
          <p:cNvPr id="206" name="Google Shape;206;g3f49381d85d_0_61"/>
          <p:cNvSpPr txBox="1"/>
          <p:nvPr/>
        </p:nvSpPr>
        <p:spPr>
          <a:xfrm>
            <a:off x="1048540" y="2299509"/>
            <a:ext cx="33600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CO" sz="3000">
                <a:solidFill>
                  <a:schemeClr val="lt1"/>
                </a:solidFill>
                <a:latin typeface="Montserrat"/>
                <a:ea typeface="Montserrat"/>
                <a:cs typeface="Montserrat"/>
                <a:sym typeface="Montserrat"/>
              </a:rPr>
              <a:t>ANÁLISIS</a:t>
            </a:r>
            <a:endParaRPr b="1" sz="3000">
              <a:solidFill>
                <a:schemeClr val="lt1"/>
              </a:solidFill>
              <a:latin typeface="Montserrat"/>
              <a:ea typeface="Montserrat"/>
              <a:cs typeface="Montserrat"/>
              <a:sym typeface="Montserrat"/>
            </a:endParaRPr>
          </a:p>
        </p:txBody>
      </p:sp>
      <p:pic>
        <p:nvPicPr>
          <p:cNvPr id="207" name="Google Shape;207;g3f49381d85d_0_61"/>
          <p:cNvPicPr preferRelativeResize="0"/>
          <p:nvPr/>
        </p:nvPicPr>
        <p:blipFill rotWithShape="1">
          <a:blip r:embed="rId4">
            <a:alphaModFix/>
          </a:blip>
          <a:srcRect b="0" l="5611" r="8853" t="0"/>
          <a:stretch/>
        </p:blipFill>
        <p:spPr>
          <a:xfrm>
            <a:off x="5164850" y="-2900"/>
            <a:ext cx="7027150" cy="6858000"/>
          </a:xfrm>
          <a:prstGeom prst="rect">
            <a:avLst/>
          </a:prstGeom>
          <a:noFill/>
          <a:ln>
            <a:noFill/>
          </a:ln>
        </p:spPr>
      </p:pic>
      <p:sp>
        <p:nvSpPr>
          <p:cNvPr id="208" name="Google Shape;208;g3f49381d85d_0_61"/>
          <p:cNvSpPr txBox="1"/>
          <p:nvPr/>
        </p:nvSpPr>
        <p:spPr>
          <a:xfrm>
            <a:off x="269707" y="2917737"/>
            <a:ext cx="4648800" cy="501900"/>
          </a:xfrm>
          <a:prstGeom prst="rect">
            <a:avLst/>
          </a:prstGeom>
          <a:noFill/>
          <a:ln>
            <a:noFill/>
          </a:ln>
        </p:spPr>
        <p:txBody>
          <a:bodyPr anchorCtr="0" anchor="t" bIns="36375" lIns="72750" spcFirstLastPara="1" rIns="72750" wrap="square" tIns="36375">
            <a:spAutoFit/>
          </a:bodyPr>
          <a:lstStyle/>
          <a:p>
            <a:pPr indent="0" lvl="0" marL="0" marR="0" rtl="0" algn="just">
              <a:lnSpc>
                <a:spcPct val="100000"/>
              </a:lnSpc>
              <a:spcBef>
                <a:spcPts val="0"/>
              </a:spcBef>
              <a:spcAft>
                <a:spcPts val="0"/>
              </a:spcAft>
              <a:buClr>
                <a:srgbClr val="000000"/>
              </a:buClr>
              <a:buSzPts val="1592"/>
              <a:buFont typeface="Arial"/>
              <a:buNone/>
            </a:pPr>
            <a:r>
              <a:rPr lang="es-CO" sz="1392">
                <a:solidFill>
                  <a:schemeClr val="lt1"/>
                </a:solidFill>
              </a:rPr>
              <a:t>Facebook</a:t>
            </a:r>
            <a:r>
              <a:rPr i="0" lang="es-CO" sz="1392" u="none" cap="none" strike="noStrike">
                <a:solidFill>
                  <a:schemeClr val="lt1"/>
                </a:solidFill>
              </a:rPr>
              <a:t> se consolida como el activo digital más grande de la entidad</a:t>
            </a:r>
            <a:r>
              <a:rPr lang="es-CO" sz="1392">
                <a:solidFill>
                  <a:schemeClr val="lt1"/>
                </a:solidFill>
              </a:rPr>
              <a:t> para este 2026.</a:t>
            </a:r>
            <a:endParaRPr i="0" sz="914" u="none" cap="none" strike="noStrike">
              <a:solidFill>
                <a:schemeClr val="lt1"/>
              </a:solidFill>
            </a:endParaRPr>
          </a:p>
        </p:txBody>
      </p:sp>
      <p:sp>
        <p:nvSpPr>
          <p:cNvPr id="209" name="Google Shape;209;g3f49381d85d_0_61"/>
          <p:cNvSpPr txBox="1"/>
          <p:nvPr/>
        </p:nvSpPr>
        <p:spPr>
          <a:xfrm>
            <a:off x="269708" y="3590997"/>
            <a:ext cx="4761600" cy="1573200"/>
          </a:xfrm>
          <a:prstGeom prst="rect">
            <a:avLst/>
          </a:prstGeom>
          <a:noFill/>
          <a:ln>
            <a:noFill/>
          </a:ln>
        </p:spPr>
        <p:txBody>
          <a:bodyPr anchorCtr="0" anchor="t" bIns="36375" lIns="72750" spcFirstLastPara="1" rIns="72750" wrap="square" tIns="36375">
            <a:spAutoFit/>
          </a:bodyPr>
          <a:lstStyle/>
          <a:p>
            <a:pPr indent="0" lvl="0" marL="0" marR="0" rtl="0" algn="just">
              <a:lnSpc>
                <a:spcPct val="100000"/>
              </a:lnSpc>
              <a:spcBef>
                <a:spcPts val="0"/>
              </a:spcBef>
              <a:spcAft>
                <a:spcPts val="0"/>
              </a:spcAft>
              <a:buClr>
                <a:srgbClr val="000000"/>
              </a:buClr>
              <a:buSzPts val="1592"/>
              <a:buFont typeface="Arial"/>
              <a:buNone/>
            </a:pPr>
            <a:r>
              <a:rPr i="0" lang="es-CO" sz="1392" u="none" cap="none" strike="noStrike">
                <a:solidFill>
                  <a:schemeClr val="lt1"/>
                </a:solidFill>
              </a:rPr>
              <a:t>Para este año, las convocatorias a subsidios de vivienda, ferias </a:t>
            </a:r>
            <a:r>
              <a:rPr lang="es-CO" sz="1392">
                <a:solidFill>
                  <a:schemeClr val="lt1"/>
                </a:solidFill>
              </a:rPr>
              <a:t>de vivienda, mejoramientos de </a:t>
            </a:r>
            <a:r>
              <a:rPr lang="es-CO" sz="1392">
                <a:solidFill>
                  <a:schemeClr val="lt1"/>
                </a:solidFill>
              </a:rPr>
              <a:t>vivienda</a:t>
            </a:r>
            <a:r>
              <a:rPr lang="es-CO" sz="1392">
                <a:solidFill>
                  <a:schemeClr val="lt1"/>
                </a:solidFill>
              </a:rPr>
              <a:t>, historias de vida y </a:t>
            </a:r>
            <a:r>
              <a:rPr lang="es-CO" sz="1392">
                <a:solidFill>
                  <a:schemeClr val="lt1"/>
                </a:solidFill>
              </a:rPr>
              <a:t>contenido</a:t>
            </a:r>
            <a:r>
              <a:rPr lang="es-CO" sz="1392">
                <a:solidFill>
                  <a:schemeClr val="lt1"/>
                </a:solidFill>
              </a:rPr>
              <a:t> tendencia s</a:t>
            </a:r>
            <a:r>
              <a:rPr i="0" lang="es-CO" sz="1392" u="none" cap="none" strike="noStrike">
                <a:solidFill>
                  <a:schemeClr val="lt1"/>
                </a:solidFill>
              </a:rPr>
              <a:t>on las que mayor engagement generan en redes sociales, específicamente en Instagram, Facebook y TikTok. Las iniciativas de mejoramiento del espacio </a:t>
            </a:r>
            <a:r>
              <a:rPr lang="es-CO" sz="1392">
                <a:solidFill>
                  <a:schemeClr val="lt1"/>
                </a:solidFill>
              </a:rPr>
              <a:t>público</a:t>
            </a:r>
            <a:r>
              <a:rPr i="0" lang="es-CO" sz="1392" u="none" cap="none" strike="noStrike">
                <a:solidFill>
                  <a:schemeClr val="lt1"/>
                </a:solidFill>
              </a:rPr>
              <a:t> y/o </a:t>
            </a:r>
            <a:r>
              <a:rPr lang="es-CO" sz="1392">
                <a:solidFill>
                  <a:schemeClr val="lt1"/>
                </a:solidFill>
              </a:rPr>
              <a:t>revitalización urbana </a:t>
            </a:r>
            <a:r>
              <a:rPr i="0" lang="es-CO" sz="1392" u="none" cap="none" strike="noStrike">
                <a:solidFill>
                  <a:schemeClr val="lt1"/>
                </a:solidFill>
              </a:rPr>
              <a:t>se posicionan en segundo lugar. </a:t>
            </a:r>
            <a:endParaRPr i="0" sz="914" u="none" cap="none" strike="noStrike">
              <a:solidFill>
                <a:schemeClr val="lt1"/>
              </a:solidFill>
            </a:endParaRPr>
          </a:p>
        </p:txBody>
      </p:sp>
      <p:sp>
        <p:nvSpPr>
          <p:cNvPr id="210" name="Google Shape;210;g3f49381d85d_0_61"/>
          <p:cNvSpPr txBox="1"/>
          <p:nvPr/>
        </p:nvSpPr>
        <p:spPr>
          <a:xfrm>
            <a:off x="141900" y="5335583"/>
            <a:ext cx="4904400" cy="480600"/>
          </a:xfrm>
          <a:prstGeom prst="rect">
            <a:avLst/>
          </a:prstGeom>
          <a:noFill/>
          <a:ln>
            <a:noFill/>
          </a:ln>
        </p:spPr>
        <p:txBody>
          <a:bodyPr anchorCtr="0" anchor="t" bIns="36375" lIns="72750" spcFirstLastPara="1" rIns="72750" wrap="square" tIns="36375">
            <a:spAutoFit/>
          </a:bodyPr>
          <a:lstStyle/>
          <a:p>
            <a:pPr indent="0" lvl="0" marL="127382" marR="0" rtl="0" algn="just">
              <a:lnSpc>
                <a:spcPct val="95000"/>
              </a:lnSpc>
              <a:spcBef>
                <a:spcPts val="0"/>
              </a:spcBef>
              <a:spcAft>
                <a:spcPts val="0"/>
              </a:spcAft>
              <a:buClr>
                <a:srgbClr val="000000"/>
              </a:buClr>
              <a:buSzPts val="1592"/>
              <a:buFont typeface="Arial"/>
              <a:buNone/>
            </a:pPr>
            <a:r>
              <a:rPr i="0" lang="es-CO" sz="1392" u="none" cap="none" strike="noStrike">
                <a:solidFill>
                  <a:schemeClr val="lt1"/>
                </a:solidFill>
              </a:rPr>
              <a:t>Instagram refleja su crecimiento de comunidad más exponencial entre </a:t>
            </a:r>
            <a:r>
              <a:rPr lang="es-CO" sz="1392">
                <a:solidFill>
                  <a:schemeClr val="lt1"/>
                </a:solidFill>
              </a:rPr>
              <a:t>marzo</a:t>
            </a:r>
            <a:r>
              <a:rPr i="0" lang="es-CO" sz="1392" u="none" cap="none" strike="noStrike">
                <a:solidFill>
                  <a:schemeClr val="lt1"/>
                </a:solidFill>
              </a:rPr>
              <a:t> y mayo. </a:t>
            </a:r>
            <a:endParaRPr i="0" sz="914" u="none" cap="none" strike="noStrike">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19"/>
          <p:cNvSpPr txBox="1"/>
          <p:nvPr/>
        </p:nvSpPr>
        <p:spPr>
          <a:xfrm>
            <a:off x="331730" y="4221260"/>
            <a:ext cx="3996300" cy="923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O" sz="5400">
                <a:solidFill>
                  <a:schemeClr val="lt1"/>
                </a:solidFill>
                <a:latin typeface="Montserrat"/>
                <a:ea typeface="Montserrat"/>
                <a:cs typeface="Montserrat"/>
                <a:sym typeface="Montserrat"/>
              </a:rPr>
              <a:t>¡</a:t>
            </a:r>
            <a:r>
              <a:rPr b="1" lang="es-CO" sz="5400">
                <a:solidFill>
                  <a:schemeClr val="lt1"/>
                </a:solidFill>
                <a:latin typeface="Montserrat"/>
                <a:ea typeface="Montserrat"/>
                <a:cs typeface="Montserrat"/>
                <a:sym typeface="Montserrat"/>
              </a:rPr>
              <a:t>GRACIAS!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2026-01-09T04:00:43Z</dcterms:created>
  <dc:creator>David Pachon</dc:creator>
</cp:coreProperties>
</file>